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5" r:id="rId3"/>
    <p:sldId id="267" r:id="rId4"/>
    <p:sldId id="271" r:id="rId5"/>
    <p:sldId id="282" r:id="rId6"/>
    <p:sldId id="272" r:id="rId7"/>
    <p:sldId id="262" r:id="rId8"/>
    <p:sldId id="258" r:id="rId9"/>
    <p:sldId id="266" r:id="rId10"/>
    <p:sldId id="263" r:id="rId11"/>
    <p:sldId id="264" r:id="rId12"/>
    <p:sldId id="276" r:id="rId13"/>
    <p:sldId id="268" r:id="rId14"/>
    <p:sldId id="279" r:id="rId15"/>
    <p:sldId id="286" r:id="rId16"/>
    <p:sldId id="285" r:id="rId17"/>
    <p:sldId id="283" r:id="rId18"/>
    <p:sldId id="295" r:id="rId19"/>
    <p:sldId id="284" r:id="rId20"/>
    <p:sldId id="277" r:id="rId21"/>
    <p:sldId id="280" r:id="rId22"/>
    <p:sldId id="281" r:id="rId23"/>
    <p:sldId id="278" r:id="rId24"/>
    <p:sldId id="260" r:id="rId25"/>
    <p:sldId id="269" r:id="rId26"/>
    <p:sldId id="294" r:id="rId27"/>
    <p:sldId id="288" r:id="rId28"/>
    <p:sldId id="289" r:id="rId29"/>
    <p:sldId id="290" r:id="rId30"/>
    <p:sldId id="291" r:id="rId31"/>
    <p:sldId id="292" r:id="rId32"/>
    <p:sldId id="293" r:id="rId33"/>
    <p:sldId id="259"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B1884-4B7A-4376-8BBB-3A16304867D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BCF2BDA-7953-434C-B096-4561EE8E6DC8}">
      <dgm:prSet/>
      <dgm:spPr/>
      <dgm:t>
        <a:bodyPr/>
        <a:lstStyle/>
        <a:p>
          <a:r>
            <a:rPr lang="en-AU"/>
            <a:t>There are three forms of residual chlorine in water treatment:</a:t>
          </a:r>
          <a:endParaRPr lang="en-US"/>
        </a:p>
      </dgm:t>
    </dgm:pt>
    <dgm:pt modelId="{55EC8F69-ADC5-46CA-80A4-D54BBC6FF4F0}" type="parTrans" cxnId="{D42A085D-F866-4F87-A97A-31271135971D}">
      <dgm:prSet/>
      <dgm:spPr/>
      <dgm:t>
        <a:bodyPr/>
        <a:lstStyle/>
        <a:p>
          <a:endParaRPr lang="en-US"/>
        </a:p>
      </dgm:t>
    </dgm:pt>
    <dgm:pt modelId="{DA8A9CFF-D43B-4E0A-8670-DC63008FE41D}" type="sibTrans" cxnId="{D42A085D-F866-4F87-A97A-31271135971D}">
      <dgm:prSet/>
      <dgm:spPr/>
      <dgm:t>
        <a:bodyPr/>
        <a:lstStyle/>
        <a:p>
          <a:endParaRPr lang="en-US"/>
        </a:p>
      </dgm:t>
    </dgm:pt>
    <dgm:pt modelId="{245C6DB7-F8B3-4A03-A2C7-4D37EAED456A}">
      <dgm:prSet/>
      <dgm:spPr/>
      <dgm:t>
        <a:bodyPr/>
        <a:lstStyle/>
        <a:p>
          <a:r>
            <a:rPr lang="en-AU"/>
            <a:t>Free - Residual chlorine composed of dissolved hypochlorite ions, hypochlorous acid and chlorine gas</a:t>
          </a:r>
          <a:endParaRPr lang="en-US"/>
        </a:p>
      </dgm:t>
    </dgm:pt>
    <dgm:pt modelId="{717A9D7E-9025-4495-A54F-050210CCE6DD}" type="parTrans" cxnId="{1E474C06-35B2-4556-B470-FC6BAF49C18A}">
      <dgm:prSet/>
      <dgm:spPr/>
      <dgm:t>
        <a:bodyPr/>
        <a:lstStyle/>
        <a:p>
          <a:endParaRPr lang="en-US"/>
        </a:p>
      </dgm:t>
    </dgm:pt>
    <dgm:pt modelId="{78446F59-DEBD-401B-AEF8-41F5E7807611}" type="sibTrans" cxnId="{1E474C06-35B2-4556-B470-FC6BAF49C18A}">
      <dgm:prSet/>
      <dgm:spPr/>
      <dgm:t>
        <a:bodyPr/>
        <a:lstStyle/>
        <a:p>
          <a:endParaRPr lang="en-US"/>
        </a:p>
      </dgm:t>
    </dgm:pt>
    <dgm:pt modelId="{1E8E23BC-74F2-4323-93C0-AA98562A8A75}">
      <dgm:prSet/>
      <dgm:spPr/>
      <dgm:t>
        <a:bodyPr/>
        <a:lstStyle/>
        <a:p>
          <a:r>
            <a:rPr lang="en-AU"/>
            <a:t>Combined - Composed of chloramines that can kill bacteria and oxidize organic matter</a:t>
          </a:r>
          <a:endParaRPr lang="en-US"/>
        </a:p>
      </dgm:t>
    </dgm:pt>
    <dgm:pt modelId="{9022D47C-97B7-4A7B-A32B-8E7E34E0ECA2}" type="parTrans" cxnId="{BA53619B-3A34-4838-BBCC-991ED37503D4}">
      <dgm:prSet/>
      <dgm:spPr/>
      <dgm:t>
        <a:bodyPr/>
        <a:lstStyle/>
        <a:p>
          <a:endParaRPr lang="en-US"/>
        </a:p>
      </dgm:t>
    </dgm:pt>
    <dgm:pt modelId="{C1D15B43-6852-4A1C-8E9F-55D82380CA46}" type="sibTrans" cxnId="{BA53619B-3A34-4838-BBCC-991ED37503D4}">
      <dgm:prSet/>
      <dgm:spPr/>
      <dgm:t>
        <a:bodyPr/>
        <a:lstStyle/>
        <a:p>
          <a:endParaRPr lang="en-US"/>
        </a:p>
      </dgm:t>
    </dgm:pt>
    <dgm:pt modelId="{0D52CF83-FCA0-4B43-ACE7-7787A6B2D4CA}">
      <dgm:prSet/>
      <dgm:spPr/>
      <dgm:t>
        <a:bodyPr/>
        <a:lstStyle/>
        <a:p>
          <a:r>
            <a:rPr lang="en-AU"/>
            <a:t>Total - The sum of free and combined residual chlorine</a:t>
          </a:r>
          <a:endParaRPr lang="en-US"/>
        </a:p>
      </dgm:t>
    </dgm:pt>
    <dgm:pt modelId="{24565610-1480-4F6F-9872-2E8C789D1394}" type="parTrans" cxnId="{953E62CA-EEBA-4CB1-A6F3-2FA95FF77685}">
      <dgm:prSet/>
      <dgm:spPr/>
      <dgm:t>
        <a:bodyPr/>
        <a:lstStyle/>
        <a:p>
          <a:endParaRPr lang="en-US"/>
        </a:p>
      </dgm:t>
    </dgm:pt>
    <dgm:pt modelId="{3C57486E-C5AD-41F5-9836-413FE0C96379}" type="sibTrans" cxnId="{953E62CA-EEBA-4CB1-A6F3-2FA95FF77685}">
      <dgm:prSet/>
      <dgm:spPr/>
      <dgm:t>
        <a:bodyPr/>
        <a:lstStyle/>
        <a:p>
          <a:endParaRPr lang="en-US"/>
        </a:p>
      </dgm:t>
    </dgm:pt>
    <dgm:pt modelId="{D0F90EB8-4236-49A3-86C3-E02750C24DC4}" type="pres">
      <dgm:prSet presAssocID="{99CB1884-4B7A-4376-8BBB-3A16304867D7}" presName="linear" presStyleCnt="0">
        <dgm:presLayoutVars>
          <dgm:animLvl val="lvl"/>
          <dgm:resizeHandles val="exact"/>
        </dgm:presLayoutVars>
      </dgm:prSet>
      <dgm:spPr/>
    </dgm:pt>
    <dgm:pt modelId="{02B58E87-D220-468A-A946-327BBFAC20DA}" type="pres">
      <dgm:prSet presAssocID="{2BCF2BDA-7953-434C-B096-4561EE8E6DC8}" presName="parentText" presStyleLbl="node1" presStyleIdx="0" presStyleCnt="4">
        <dgm:presLayoutVars>
          <dgm:chMax val="0"/>
          <dgm:bulletEnabled val="1"/>
        </dgm:presLayoutVars>
      </dgm:prSet>
      <dgm:spPr/>
    </dgm:pt>
    <dgm:pt modelId="{82EEA90A-7688-4278-B44F-50C122134C7A}" type="pres">
      <dgm:prSet presAssocID="{DA8A9CFF-D43B-4E0A-8670-DC63008FE41D}" presName="spacer" presStyleCnt="0"/>
      <dgm:spPr/>
    </dgm:pt>
    <dgm:pt modelId="{01015238-23CC-46C5-A369-55E55683CCE1}" type="pres">
      <dgm:prSet presAssocID="{245C6DB7-F8B3-4A03-A2C7-4D37EAED456A}" presName="parentText" presStyleLbl="node1" presStyleIdx="1" presStyleCnt="4">
        <dgm:presLayoutVars>
          <dgm:chMax val="0"/>
          <dgm:bulletEnabled val="1"/>
        </dgm:presLayoutVars>
      </dgm:prSet>
      <dgm:spPr/>
    </dgm:pt>
    <dgm:pt modelId="{B3351B78-ABD9-4D62-BF25-904AB8C1254D}" type="pres">
      <dgm:prSet presAssocID="{78446F59-DEBD-401B-AEF8-41F5E7807611}" presName="spacer" presStyleCnt="0"/>
      <dgm:spPr/>
    </dgm:pt>
    <dgm:pt modelId="{5C119636-2909-48CC-B1EB-48300C33AC8A}" type="pres">
      <dgm:prSet presAssocID="{1E8E23BC-74F2-4323-93C0-AA98562A8A75}" presName="parentText" presStyleLbl="node1" presStyleIdx="2" presStyleCnt="4">
        <dgm:presLayoutVars>
          <dgm:chMax val="0"/>
          <dgm:bulletEnabled val="1"/>
        </dgm:presLayoutVars>
      </dgm:prSet>
      <dgm:spPr/>
    </dgm:pt>
    <dgm:pt modelId="{B1283226-AF37-437D-A8A6-A3B6F1FF70A8}" type="pres">
      <dgm:prSet presAssocID="{C1D15B43-6852-4A1C-8E9F-55D82380CA46}" presName="spacer" presStyleCnt="0"/>
      <dgm:spPr/>
    </dgm:pt>
    <dgm:pt modelId="{EC77BABC-F5C3-4F71-ADDF-5F1076AD027A}" type="pres">
      <dgm:prSet presAssocID="{0D52CF83-FCA0-4B43-ACE7-7787A6B2D4CA}" presName="parentText" presStyleLbl="node1" presStyleIdx="3" presStyleCnt="4">
        <dgm:presLayoutVars>
          <dgm:chMax val="0"/>
          <dgm:bulletEnabled val="1"/>
        </dgm:presLayoutVars>
      </dgm:prSet>
      <dgm:spPr/>
    </dgm:pt>
  </dgm:ptLst>
  <dgm:cxnLst>
    <dgm:cxn modelId="{E2BE2405-4A2E-413E-921A-3CBCFC8255EC}" type="presOf" srcId="{99CB1884-4B7A-4376-8BBB-3A16304867D7}" destId="{D0F90EB8-4236-49A3-86C3-E02750C24DC4}" srcOrd="0" destOrd="0" presId="urn:microsoft.com/office/officeart/2005/8/layout/vList2"/>
    <dgm:cxn modelId="{1E474C06-35B2-4556-B470-FC6BAF49C18A}" srcId="{99CB1884-4B7A-4376-8BBB-3A16304867D7}" destId="{245C6DB7-F8B3-4A03-A2C7-4D37EAED456A}" srcOrd="1" destOrd="0" parTransId="{717A9D7E-9025-4495-A54F-050210CCE6DD}" sibTransId="{78446F59-DEBD-401B-AEF8-41F5E7807611}"/>
    <dgm:cxn modelId="{D42A085D-F866-4F87-A97A-31271135971D}" srcId="{99CB1884-4B7A-4376-8BBB-3A16304867D7}" destId="{2BCF2BDA-7953-434C-B096-4561EE8E6DC8}" srcOrd="0" destOrd="0" parTransId="{55EC8F69-ADC5-46CA-80A4-D54BBC6FF4F0}" sibTransId="{DA8A9CFF-D43B-4E0A-8670-DC63008FE41D}"/>
    <dgm:cxn modelId="{0F1A6444-B19B-4DCE-AF09-C190D8F107E5}" type="presOf" srcId="{0D52CF83-FCA0-4B43-ACE7-7787A6B2D4CA}" destId="{EC77BABC-F5C3-4F71-ADDF-5F1076AD027A}" srcOrd="0" destOrd="0" presId="urn:microsoft.com/office/officeart/2005/8/layout/vList2"/>
    <dgm:cxn modelId="{BA53619B-3A34-4838-BBCC-991ED37503D4}" srcId="{99CB1884-4B7A-4376-8BBB-3A16304867D7}" destId="{1E8E23BC-74F2-4323-93C0-AA98562A8A75}" srcOrd="2" destOrd="0" parTransId="{9022D47C-97B7-4A7B-A32B-8E7E34E0ECA2}" sibTransId="{C1D15B43-6852-4A1C-8E9F-55D82380CA46}"/>
    <dgm:cxn modelId="{1F99BDB8-96C1-43C8-8A0C-2E34C48C9C4A}" type="presOf" srcId="{1E8E23BC-74F2-4323-93C0-AA98562A8A75}" destId="{5C119636-2909-48CC-B1EB-48300C33AC8A}" srcOrd="0" destOrd="0" presId="urn:microsoft.com/office/officeart/2005/8/layout/vList2"/>
    <dgm:cxn modelId="{A730D8B8-4247-4AC5-82A3-4F681462EB81}" type="presOf" srcId="{245C6DB7-F8B3-4A03-A2C7-4D37EAED456A}" destId="{01015238-23CC-46C5-A369-55E55683CCE1}" srcOrd="0" destOrd="0" presId="urn:microsoft.com/office/officeart/2005/8/layout/vList2"/>
    <dgm:cxn modelId="{953E62CA-EEBA-4CB1-A6F3-2FA95FF77685}" srcId="{99CB1884-4B7A-4376-8BBB-3A16304867D7}" destId="{0D52CF83-FCA0-4B43-ACE7-7787A6B2D4CA}" srcOrd="3" destOrd="0" parTransId="{24565610-1480-4F6F-9872-2E8C789D1394}" sibTransId="{3C57486E-C5AD-41F5-9836-413FE0C96379}"/>
    <dgm:cxn modelId="{A028E4EE-9330-4D38-9BA8-C9CE255F9E8C}" type="presOf" srcId="{2BCF2BDA-7953-434C-B096-4561EE8E6DC8}" destId="{02B58E87-D220-468A-A946-327BBFAC20DA}" srcOrd="0" destOrd="0" presId="urn:microsoft.com/office/officeart/2005/8/layout/vList2"/>
    <dgm:cxn modelId="{901AB148-B7AD-4336-9A20-38069BFDC20E}" type="presParOf" srcId="{D0F90EB8-4236-49A3-86C3-E02750C24DC4}" destId="{02B58E87-D220-468A-A946-327BBFAC20DA}" srcOrd="0" destOrd="0" presId="urn:microsoft.com/office/officeart/2005/8/layout/vList2"/>
    <dgm:cxn modelId="{E16DB4F4-CEBC-49BF-B1FD-A6B3E5E23F36}" type="presParOf" srcId="{D0F90EB8-4236-49A3-86C3-E02750C24DC4}" destId="{82EEA90A-7688-4278-B44F-50C122134C7A}" srcOrd="1" destOrd="0" presId="urn:microsoft.com/office/officeart/2005/8/layout/vList2"/>
    <dgm:cxn modelId="{13CA8513-F9B9-42B8-9BC1-122F7AA553E3}" type="presParOf" srcId="{D0F90EB8-4236-49A3-86C3-E02750C24DC4}" destId="{01015238-23CC-46C5-A369-55E55683CCE1}" srcOrd="2" destOrd="0" presId="urn:microsoft.com/office/officeart/2005/8/layout/vList2"/>
    <dgm:cxn modelId="{70E59AC8-215D-4A42-93D4-48BD41688FB8}" type="presParOf" srcId="{D0F90EB8-4236-49A3-86C3-E02750C24DC4}" destId="{B3351B78-ABD9-4D62-BF25-904AB8C1254D}" srcOrd="3" destOrd="0" presId="urn:microsoft.com/office/officeart/2005/8/layout/vList2"/>
    <dgm:cxn modelId="{7F068E1D-211D-4012-97F7-6F00EAA459C4}" type="presParOf" srcId="{D0F90EB8-4236-49A3-86C3-E02750C24DC4}" destId="{5C119636-2909-48CC-B1EB-48300C33AC8A}" srcOrd="4" destOrd="0" presId="urn:microsoft.com/office/officeart/2005/8/layout/vList2"/>
    <dgm:cxn modelId="{9B5AE061-262F-4AA2-B213-C34ADD306E8F}" type="presParOf" srcId="{D0F90EB8-4236-49A3-86C3-E02750C24DC4}" destId="{B1283226-AF37-437D-A8A6-A3B6F1FF70A8}" srcOrd="5" destOrd="0" presId="urn:microsoft.com/office/officeart/2005/8/layout/vList2"/>
    <dgm:cxn modelId="{69DD4E3A-E0CB-4C0D-9AA9-63DB866B8499}" type="presParOf" srcId="{D0F90EB8-4236-49A3-86C3-E02750C24DC4}" destId="{EC77BABC-F5C3-4F71-ADDF-5F1076AD027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7096E-BCC5-4365-B04D-208ABE59FD9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3414581-956F-4D75-8642-649CC9AC45C9}">
      <dgm:prSet/>
      <dgm:spPr/>
      <dgm:t>
        <a:bodyPr/>
        <a:lstStyle/>
        <a:p>
          <a:r>
            <a:rPr lang="en-AU"/>
            <a:t>In drinking water, total chlorine residuals typically vary between 0.2 and 1.5 mg/L. On occasions there may be a requirement to dechlorinate this water, such as for large volumes .</a:t>
          </a:r>
          <a:endParaRPr lang="en-US"/>
        </a:p>
      </dgm:t>
    </dgm:pt>
    <dgm:pt modelId="{B9DD3D04-D968-4B23-B837-FD2ADE38DD9B}" type="parTrans" cxnId="{F95001E8-981E-489C-9C54-732CFDAAE1E2}">
      <dgm:prSet/>
      <dgm:spPr/>
      <dgm:t>
        <a:bodyPr/>
        <a:lstStyle/>
        <a:p>
          <a:endParaRPr lang="en-US"/>
        </a:p>
      </dgm:t>
    </dgm:pt>
    <dgm:pt modelId="{BED5CEEA-D5E9-468F-A10A-79B9833EA2A7}" type="sibTrans" cxnId="{F95001E8-981E-489C-9C54-732CFDAAE1E2}">
      <dgm:prSet/>
      <dgm:spPr/>
      <dgm:t>
        <a:bodyPr/>
        <a:lstStyle/>
        <a:p>
          <a:endParaRPr lang="en-US"/>
        </a:p>
      </dgm:t>
    </dgm:pt>
    <dgm:pt modelId="{FCBA7FD9-7BC7-49C0-AADE-F103C17F876C}">
      <dgm:prSet/>
      <dgm:spPr/>
      <dgm:t>
        <a:bodyPr/>
        <a:lstStyle/>
        <a:p>
          <a:r>
            <a:rPr lang="en-AU"/>
            <a:t>If the chlorine residual prior to discharge is zero, there is no requirement to dechlorinate the discharge water.</a:t>
          </a:r>
          <a:endParaRPr lang="en-US"/>
        </a:p>
      </dgm:t>
    </dgm:pt>
    <dgm:pt modelId="{7C3EE7E7-E88E-404C-8268-5CB3C1F16F9B}" type="parTrans" cxnId="{6D52D230-D973-4000-B611-79031E6DEE8E}">
      <dgm:prSet/>
      <dgm:spPr/>
      <dgm:t>
        <a:bodyPr/>
        <a:lstStyle/>
        <a:p>
          <a:endParaRPr lang="en-US"/>
        </a:p>
      </dgm:t>
    </dgm:pt>
    <dgm:pt modelId="{4B494709-18A7-42B2-A167-38B2A7E2DB55}" type="sibTrans" cxnId="{6D52D230-D973-4000-B611-79031E6DEE8E}">
      <dgm:prSet/>
      <dgm:spPr/>
      <dgm:t>
        <a:bodyPr/>
        <a:lstStyle/>
        <a:p>
          <a:endParaRPr lang="en-US"/>
        </a:p>
      </dgm:t>
    </dgm:pt>
    <dgm:pt modelId="{D9CD99EC-6A79-417A-96BF-5F3675666FCC}" type="pres">
      <dgm:prSet presAssocID="{28A7096E-BCC5-4365-B04D-208ABE59FD9B}" presName="linear" presStyleCnt="0">
        <dgm:presLayoutVars>
          <dgm:animLvl val="lvl"/>
          <dgm:resizeHandles val="exact"/>
        </dgm:presLayoutVars>
      </dgm:prSet>
      <dgm:spPr/>
    </dgm:pt>
    <dgm:pt modelId="{6725B313-EA3E-4315-BDF3-F79C4EF67749}" type="pres">
      <dgm:prSet presAssocID="{53414581-956F-4D75-8642-649CC9AC45C9}" presName="parentText" presStyleLbl="node1" presStyleIdx="0" presStyleCnt="2">
        <dgm:presLayoutVars>
          <dgm:chMax val="0"/>
          <dgm:bulletEnabled val="1"/>
        </dgm:presLayoutVars>
      </dgm:prSet>
      <dgm:spPr/>
    </dgm:pt>
    <dgm:pt modelId="{F4F21C49-1E8F-42F9-B152-7586D095F1DE}" type="pres">
      <dgm:prSet presAssocID="{BED5CEEA-D5E9-468F-A10A-79B9833EA2A7}" presName="spacer" presStyleCnt="0"/>
      <dgm:spPr/>
    </dgm:pt>
    <dgm:pt modelId="{95D86A18-A126-4A40-865C-3CCDDBEAD79D}" type="pres">
      <dgm:prSet presAssocID="{FCBA7FD9-7BC7-49C0-AADE-F103C17F876C}" presName="parentText" presStyleLbl="node1" presStyleIdx="1" presStyleCnt="2">
        <dgm:presLayoutVars>
          <dgm:chMax val="0"/>
          <dgm:bulletEnabled val="1"/>
        </dgm:presLayoutVars>
      </dgm:prSet>
      <dgm:spPr/>
    </dgm:pt>
  </dgm:ptLst>
  <dgm:cxnLst>
    <dgm:cxn modelId="{71CED614-3DDC-40FE-B3BA-EB09DEEC49C3}" type="presOf" srcId="{53414581-956F-4D75-8642-649CC9AC45C9}" destId="{6725B313-EA3E-4315-BDF3-F79C4EF67749}" srcOrd="0" destOrd="0" presId="urn:microsoft.com/office/officeart/2005/8/layout/vList2"/>
    <dgm:cxn modelId="{6D52D230-D973-4000-B611-79031E6DEE8E}" srcId="{28A7096E-BCC5-4365-B04D-208ABE59FD9B}" destId="{FCBA7FD9-7BC7-49C0-AADE-F103C17F876C}" srcOrd="1" destOrd="0" parTransId="{7C3EE7E7-E88E-404C-8268-5CB3C1F16F9B}" sibTransId="{4B494709-18A7-42B2-A167-38B2A7E2DB55}"/>
    <dgm:cxn modelId="{3DFDB460-6131-48B7-8449-E5656B0DB529}" type="presOf" srcId="{FCBA7FD9-7BC7-49C0-AADE-F103C17F876C}" destId="{95D86A18-A126-4A40-865C-3CCDDBEAD79D}" srcOrd="0" destOrd="0" presId="urn:microsoft.com/office/officeart/2005/8/layout/vList2"/>
    <dgm:cxn modelId="{A61D19D0-4083-4EE4-9730-A8D0A44E7487}" type="presOf" srcId="{28A7096E-BCC5-4365-B04D-208ABE59FD9B}" destId="{D9CD99EC-6A79-417A-96BF-5F3675666FCC}" srcOrd="0" destOrd="0" presId="urn:microsoft.com/office/officeart/2005/8/layout/vList2"/>
    <dgm:cxn modelId="{F95001E8-981E-489C-9C54-732CFDAAE1E2}" srcId="{28A7096E-BCC5-4365-B04D-208ABE59FD9B}" destId="{53414581-956F-4D75-8642-649CC9AC45C9}" srcOrd="0" destOrd="0" parTransId="{B9DD3D04-D968-4B23-B837-FD2ADE38DD9B}" sibTransId="{BED5CEEA-D5E9-468F-A10A-79B9833EA2A7}"/>
    <dgm:cxn modelId="{D775E42C-B708-4391-A55A-F0521DDB3365}" type="presParOf" srcId="{D9CD99EC-6A79-417A-96BF-5F3675666FCC}" destId="{6725B313-EA3E-4315-BDF3-F79C4EF67749}" srcOrd="0" destOrd="0" presId="urn:microsoft.com/office/officeart/2005/8/layout/vList2"/>
    <dgm:cxn modelId="{8DD7D13A-E32A-4400-9517-F9B06A631C67}" type="presParOf" srcId="{D9CD99EC-6A79-417A-96BF-5F3675666FCC}" destId="{F4F21C49-1E8F-42F9-B152-7586D095F1DE}" srcOrd="1" destOrd="0" presId="urn:microsoft.com/office/officeart/2005/8/layout/vList2"/>
    <dgm:cxn modelId="{C7DF9574-53B5-4C95-84B5-11EC2B07DB4B}" type="presParOf" srcId="{D9CD99EC-6A79-417A-96BF-5F3675666FCC}" destId="{95D86A18-A126-4A40-865C-3CCDDBEAD79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E695DA-DA16-40DE-9580-07338B030A8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422E0C7-C2C6-4C7E-8F33-98ED9531C02C}">
      <dgm:prSet/>
      <dgm:spPr/>
      <dgm:t>
        <a:bodyPr/>
        <a:lstStyle/>
        <a:p>
          <a:r>
            <a:rPr lang="en-AU"/>
            <a:t>Vita-D-Chlor and Vita-D-Chlor Neutral </a:t>
          </a:r>
          <a:r>
            <a:rPr lang="en-AU" b="1"/>
            <a:t>are </a:t>
          </a:r>
          <a:r>
            <a:rPr lang="en-AU" b="1" u="sng"/>
            <a:t>NSF certified </a:t>
          </a:r>
          <a:r>
            <a:rPr lang="en-AU"/>
            <a:t>for treatment of drinking water. Vitamin C based chemistry makes them safe for neutralizing chlorine in water that is being discharged to the environment and other sensitive areas. Vita-D-Chlor and Vita-D-Chlor Neutral are both 100% organic, completely soluble, and provide a safe, rapid and complete method of dechlorination. These products completely neutralize both chlorine and chloramines. </a:t>
          </a:r>
          <a:endParaRPr lang="en-US"/>
        </a:p>
      </dgm:t>
    </dgm:pt>
    <dgm:pt modelId="{5A1012D8-05D5-49AA-AC90-4BBC69A3F23D}" type="parTrans" cxnId="{9AA1FF52-2632-4E7C-97B9-D6F8D36F6147}">
      <dgm:prSet/>
      <dgm:spPr/>
      <dgm:t>
        <a:bodyPr/>
        <a:lstStyle/>
        <a:p>
          <a:endParaRPr lang="en-US"/>
        </a:p>
      </dgm:t>
    </dgm:pt>
    <dgm:pt modelId="{A96D0D6B-C1A0-4539-B05C-597BD8CF57F6}" type="sibTrans" cxnId="{9AA1FF52-2632-4E7C-97B9-D6F8D36F6147}">
      <dgm:prSet/>
      <dgm:spPr/>
      <dgm:t>
        <a:bodyPr/>
        <a:lstStyle/>
        <a:p>
          <a:endParaRPr lang="en-US"/>
        </a:p>
      </dgm:t>
    </dgm:pt>
    <dgm:pt modelId="{D34C3352-1D7A-422B-9836-F3F33D114678}">
      <dgm:prSet/>
      <dgm:spPr/>
      <dgm:t>
        <a:bodyPr/>
        <a:lstStyle/>
        <a:p>
          <a:r>
            <a:rPr lang="en-AU" b="1"/>
            <a:t>Developed in response to The Clean Water Act and the Endangered Species Act</a:t>
          </a:r>
          <a:r>
            <a:rPr lang="en-AU"/>
            <a:t>, Vita-D-Chlor is safer than the sulphite chemicals traditionally used. Vita-D-Chlor is produced using Vitamin C (Ascorbic Acid) chemistry necessary for healthy fish. Vita-D-Chlor does not deplete oxygen levels, a concern when using sulphites. Vita-D-Chlor is used all over the continent for safe, fast, and efficient dechlorination, and offers operator safety and positive public acceptance. </a:t>
          </a:r>
          <a:endParaRPr lang="en-US"/>
        </a:p>
      </dgm:t>
    </dgm:pt>
    <dgm:pt modelId="{0D650703-5801-4A68-A750-366AB0C7D9C6}" type="parTrans" cxnId="{878B73FB-2AE1-4345-A1C4-73855756BBCD}">
      <dgm:prSet/>
      <dgm:spPr/>
      <dgm:t>
        <a:bodyPr/>
        <a:lstStyle/>
        <a:p>
          <a:endParaRPr lang="en-US"/>
        </a:p>
      </dgm:t>
    </dgm:pt>
    <dgm:pt modelId="{B1D1944A-0DA9-44CF-AC8C-6C6508880A86}" type="sibTrans" cxnId="{878B73FB-2AE1-4345-A1C4-73855756BBCD}">
      <dgm:prSet/>
      <dgm:spPr/>
      <dgm:t>
        <a:bodyPr/>
        <a:lstStyle/>
        <a:p>
          <a:endParaRPr lang="en-US"/>
        </a:p>
      </dgm:t>
    </dgm:pt>
    <dgm:pt modelId="{CD03CB92-987D-4990-9F48-3825DC09A1AC}">
      <dgm:prSet/>
      <dgm:spPr/>
      <dgm:t>
        <a:bodyPr/>
        <a:lstStyle/>
        <a:p>
          <a:r>
            <a:rPr lang="en-AU"/>
            <a:t>Ideal for field dechlorination where treatment must be safe and immediate, fed it into the flow stream of chlorinated water. As the feed solution disperses across the flow stream, the chlorine is neutralized. Feed solutions of Vita-D-Chlor or Vita-D-Chlor Neutral can also be added to contained water, such as a water truck or reservoir. Introducing it, before filling, generally gives it the necessary dispersal across the volume of water. Just one gram of either product will neutralize 1 ppm (mg/L) of chlorine in 100 gallons of water. </a:t>
          </a:r>
          <a:endParaRPr lang="en-US"/>
        </a:p>
      </dgm:t>
    </dgm:pt>
    <dgm:pt modelId="{0AA23CE7-A418-42C2-A7CE-A0ECC9AA7515}" type="parTrans" cxnId="{53E823B7-3512-4D17-B1CA-24984FD5F8CB}">
      <dgm:prSet/>
      <dgm:spPr/>
      <dgm:t>
        <a:bodyPr/>
        <a:lstStyle/>
        <a:p>
          <a:endParaRPr lang="en-US"/>
        </a:p>
      </dgm:t>
    </dgm:pt>
    <dgm:pt modelId="{2DF836FB-E916-4F10-A74E-25BF2844E416}" type="sibTrans" cxnId="{53E823B7-3512-4D17-B1CA-24984FD5F8CB}">
      <dgm:prSet/>
      <dgm:spPr/>
      <dgm:t>
        <a:bodyPr/>
        <a:lstStyle/>
        <a:p>
          <a:endParaRPr lang="en-US"/>
        </a:p>
      </dgm:t>
    </dgm:pt>
    <dgm:pt modelId="{686EC3EE-6BAD-4ED6-BFF1-0A186F975594}" type="pres">
      <dgm:prSet presAssocID="{97E695DA-DA16-40DE-9580-07338B030A8F}" presName="linear" presStyleCnt="0">
        <dgm:presLayoutVars>
          <dgm:animLvl val="lvl"/>
          <dgm:resizeHandles val="exact"/>
        </dgm:presLayoutVars>
      </dgm:prSet>
      <dgm:spPr/>
    </dgm:pt>
    <dgm:pt modelId="{4F186ADC-192E-4AE2-87E7-C3AC86D0B075}" type="pres">
      <dgm:prSet presAssocID="{7422E0C7-C2C6-4C7E-8F33-98ED9531C02C}" presName="parentText" presStyleLbl="node1" presStyleIdx="0" presStyleCnt="3">
        <dgm:presLayoutVars>
          <dgm:chMax val="0"/>
          <dgm:bulletEnabled val="1"/>
        </dgm:presLayoutVars>
      </dgm:prSet>
      <dgm:spPr/>
    </dgm:pt>
    <dgm:pt modelId="{A4067058-2F23-4717-AB41-BAE5B10EE201}" type="pres">
      <dgm:prSet presAssocID="{A96D0D6B-C1A0-4539-B05C-597BD8CF57F6}" presName="spacer" presStyleCnt="0"/>
      <dgm:spPr/>
    </dgm:pt>
    <dgm:pt modelId="{636D061F-D661-43AE-BC7F-DC448A155F99}" type="pres">
      <dgm:prSet presAssocID="{D34C3352-1D7A-422B-9836-F3F33D114678}" presName="parentText" presStyleLbl="node1" presStyleIdx="1" presStyleCnt="3">
        <dgm:presLayoutVars>
          <dgm:chMax val="0"/>
          <dgm:bulletEnabled val="1"/>
        </dgm:presLayoutVars>
      </dgm:prSet>
      <dgm:spPr/>
    </dgm:pt>
    <dgm:pt modelId="{4CD59718-265A-42AB-9153-EE36ACA904BE}" type="pres">
      <dgm:prSet presAssocID="{B1D1944A-0DA9-44CF-AC8C-6C6508880A86}" presName="spacer" presStyleCnt="0"/>
      <dgm:spPr/>
    </dgm:pt>
    <dgm:pt modelId="{89935828-FE5A-48F2-8466-C01205219020}" type="pres">
      <dgm:prSet presAssocID="{CD03CB92-987D-4990-9F48-3825DC09A1AC}" presName="parentText" presStyleLbl="node1" presStyleIdx="2" presStyleCnt="3">
        <dgm:presLayoutVars>
          <dgm:chMax val="0"/>
          <dgm:bulletEnabled val="1"/>
        </dgm:presLayoutVars>
      </dgm:prSet>
      <dgm:spPr/>
    </dgm:pt>
  </dgm:ptLst>
  <dgm:cxnLst>
    <dgm:cxn modelId="{4B406F2E-0AC1-4BC6-BA7D-43B8F85142A5}" type="presOf" srcId="{97E695DA-DA16-40DE-9580-07338B030A8F}" destId="{686EC3EE-6BAD-4ED6-BFF1-0A186F975594}" srcOrd="0" destOrd="0" presId="urn:microsoft.com/office/officeart/2005/8/layout/vList2"/>
    <dgm:cxn modelId="{9AA1FF52-2632-4E7C-97B9-D6F8D36F6147}" srcId="{97E695DA-DA16-40DE-9580-07338B030A8F}" destId="{7422E0C7-C2C6-4C7E-8F33-98ED9531C02C}" srcOrd="0" destOrd="0" parTransId="{5A1012D8-05D5-49AA-AC90-4BBC69A3F23D}" sibTransId="{A96D0D6B-C1A0-4539-B05C-597BD8CF57F6}"/>
    <dgm:cxn modelId="{AE175793-92FC-403B-A770-3F2D2C638911}" type="presOf" srcId="{D34C3352-1D7A-422B-9836-F3F33D114678}" destId="{636D061F-D661-43AE-BC7F-DC448A155F99}" srcOrd="0" destOrd="0" presId="urn:microsoft.com/office/officeart/2005/8/layout/vList2"/>
    <dgm:cxn modelId="{4CC821B2-EA69-42C6-9B53-8B7E1586B242}" type="presOf" srcId="{7422E0C7-C2C6-4C7E-8F33-98ED9531C02C}" destId="{4F186ADC-192E-4AE2-87E7-C3AC86D0B075}" srcOrd="0" destOrd="0" presId="urn:microsoft.com/office/officeart/2005/8/layout/vList2"/>
    <dgm:cxn modelId="{C16C90B4-E522-47B6-959D-8D89800A1EC5}" type="presOf" srcId="{CD03CB92-987D-4990-9F48-3825DC09A1AC}" destId="{89935828-FE5A-48F2-8466-C01205219020}" srcOrd="0" destOrd="0" presId="urn:microsoft.com/office/officeart/2005/8/layout/vList2"/>
    <dgm:cxn modelId="{53E823B7-3512-4D17-B1CA-24984FD5F8CB}" srcId="{97E695DA-DA16-40DE-9580-07338B030A8F}" destId="{CD03CB92-987D-4990-9F48-3825DC09A1AC}" srcOrd="2" destOrd="0" parTransId="{0AA23CE7-A418-42C2-A7CE-A0ECC9AA7515}" sibTransId="{2DF836FB-E916-4F10-A74E-25BF2844E416}"/>
    <dgm:cxn modelId="{878B73FB-2AE1-4345-A1C4-73855756BBCD}" srcId="{97E695DA-DA16-40DE-9580-07338B030A8F}" destId="{D34C3352-1D7A-422B-9836-F3F33D114678}" srcOrd="1" destOrd="0" parTransId="{0D650703-5801-4A68-A750-366AB0C7D9C6}" sibTransId="{B1D1944A-0DA9-44CF-AC8C-6C6508880A86}"/>
    <dgm:cxn modelId="{A8F75329-1A68-4940-B072-EBD045EAFF8F}" type="presParOf" srcId="{686EC3EE-6BAD-4ED6-BFF1-0A186F975594}" destId="{4F186ADC-192E-4AE2-87E7-C3AC86D0B075}" srcOrd="0" destOrd="0" presId="urn:microsoft.com/office/officeart/2005/8/layout/vList2"/>
    <dgm:cxn modelId="{F3DAAAB3-2F34-4D92-A9CF-0B5696C6E1CF}" type="presParOf" srcId="{686EC3EE-6BAD-4ED6-BFF1-0A186F975594}" destId="{A4067058-2F23-4717-AB41-BAE5B10EE201}" srcOrd="1" destOrd="0" presId="urn:microsoft.com/office/officeart/2005/8/layout/vList2"/>
    <dgm:cxn modelId="{2612ADBE-0963-4827-A97C-318ABC865E15}" type="presParOf" srcId="{686EC3EE-6BAD-4ED6-BFF1-0A186F975594}" destId="{636D061F-D661-43AE-BC7F-DC448A155F99}" srcOrd="2" destOrd="0" presId="urn:microsoft.com/office/officeart/2005/8/layout/vList2"/>
    <dgm:cxn modelId="{510F7A4E-3E68-4A33-B882-C82045671456}" type="presParOf" srcId="{686EC3EE-6BAD-4ED6-BFF1-0A186F975594}" destId="{4CD59718-265A-42AB-9153-EE36ACA904BE}" srcOrd="3" destOrd="0" presId="urn:microsoft.com/office/officeart/2005/8/layout/vList2"/>
    <dgm:cxn modelId="{7FF83433-9DB4-436F-8529-4E586CC190A5}" type="presParOf" srcId="{686EC3EE-6BAD-4ED6-BFF1-0A186F975594}" destId="{89935828-FE5A-48F2-8466-C0120521902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8E87-D220-468A-A946-327BBFAC20DA}">
      <dsp:nvSpPr>
        <dsp:cNvPr id="0" name=""/>
        <dsp:cNvSpPr/>
      </dsp:nvSpPr>
      <dsp:spPr>
        <a:xfrm>
          <a:off x="0" y="37681"/>
          <a:ext cx="6513603" cy="1398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There are three forms of residual chlorine in water treatment:</a:t>
          </a:r>
          <a:endParaRPr lang="en-US" sz="2500" kern="1200"/>
        </a:p>
      </dsp:txBody>
      <dsp:txXfrm>
        <a:off x="68270" y="105951"/>
        <a:ext cx="6377063" cy="1261975"/>
      </dsp:txXfrm>
    </dsp:sp>
    <dsp:sp modelId="{01015238-23CC-46C5-A369-55E55683CCE1}">
      <dsp:nvSpPr>
        <dsp:cNvPr id="0" name=""/>
        <dsp:cNvSpPr/>
      </dsp:nvSpPr>
      <dsp:spPr>
        <a:xfrm>
          <a:off x="0" y="1508197"/>
          <a:ext cx="6513603" cy="13985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Free - Residual chlorine composed of dissolved hypochlorite ions, hypochlorous acid and chlorine gas</a:t>
          </a:r>
          <a:endParaRPr lang="en-US" sz="2500" kern="1200"/>
        </a:p>
      </dsp:txBody>
      <dsp:txXfrm>
        <a:off x="68270" y="1576467"/>
        <a:ext cx="6377063" cy="1261975"/>
      </dsp:txXfrm>
    </dsp:sp>
    <dsp:sp modelId="{5C119636-2909-48CC-B1EB-48300C33AC8A}">
      <dsp:nvSpPr>
        <dsp:cNvPr id="0" name=""/>
        <dsp:cNvSpPr/>
      </dsp:nvSpPr>
      <dsp:spPr>
        <a:xfrm>
          <a:off x="0" y="2978713"/>
          <a:ext cx="6513603" cy="13985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Combined - Composed of chloramines that can kill bacteria and oxidize organic matter</a:t>
          </a:r>
          <a:endParaRPr lang="en-US" sz="2500" kern="1200"/>
        </a:p>
      </dsp:txBody>
      <dsp:txXfrm>
        <a:off x="68270" y="3046983"/>
        <a:ext cx="6377063" cy="1261975"/>
      </dsp:txXfrm>
    </dsp:sp>
    <dsp:sp modelId="{EC77BABC-F5C3-4F71-ADDF-5F1076AD027A}">
      <dsp:nvSpPr>
        <dsp:cNvPr id="0" name=""/>
        <dsp:cNvSpPr/>
      </dsp:nvSpPr>
      <dsp:spPr>
        <a:xfrm>
          <a:off x="0" y="4449228"/>
          <a:ext cx="6513603" cy="13985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Total - The sum of free and combined residual chlorine</a:t>
          </a:r>
          <a:endParaRPr lang="en-US" sz="2500" kern="1200"/>
        </a:p>
      </dsp:txBody>
      <dsp:txXfrm>
        <a:off x="68270" y="4517498"/>
        <a:ext cx="6377063" cy="1261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5B313-EA3E-4315-BDF3-F79C4EF67749}">
      <dsp:nvSpPr>
        <dsp:cNvPr id="0" name=""/>
        <dsp:cNvSpPr/>
      </dsp:nvSpPr>
      <dsp:spPr>
        <a:xfrm>
          <a:off x="0" y="302112"/>
          <a:ext cx="6513603" cy="259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AU" sz="3000" kern="1200"/>
            <a:t>In drinking water, total chlorine residuals typically vary between 0.2 and 1.5 mg/L. On occasions there may be a requirement to dechlorinate this water, such as for large volumes .</a:t>
          </a:r>
          <a:endParaRPr lang="en-US" sz="3000" kern="1200"/>
        </a:p>
      </dsp:txBody>
      <dsp:txXfrm>
        <a:off x="126795" y="428907"/>
        <a:ext cx="6260013" cy="2343810"/>
      </dsp:txXfrm>
    </dsp:sp>
    <dsp:sp modelId="{95D86A18-A126-4A40-865C-3CCDDBEAD79D}">
      <dsp:nvSpPr>
        <dsp:cNvPr id="0" name=""/>
        <dsp:cNvSpPr/>
      </dsp:nvSpPr>
      <dsp:spPr>
        <a:xfrm>
          <a:off x="0" y="2985913"/>
          <a:ext cx="6513603" cy="259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AU" sz="3000" kern="1200"/>
            <a:t>If the chlorine residual prior to discharge is zero, there is no requirement to dechlorinate the discharge water.</a:t>
          </a:r>
          <a:endParaRPr lang="en-US" sz="3000" kern="1200"/>
        </a:p>
      </dsp:txBody>
      <dsp:txXfrm>
        <a:off x="126795" y="3112708"/>
        <a:ext cx="6260013" cy="2343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86ADC-192E-4AE2-87E7-C3AC86D0B075}">
      <dsp:nvSpPr>
        <dsp:cNvPr id="0" name=""/>
        <dsp:cNvSpPr/>
      </dsp:nvSpPr>
      <dsp:spPr>
        <a:xfrm>
          <a:off x="0" y="220944"/>
          <a:ext cx="6513603" cy="17857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Vita-D-Chlor and Vita-D-Chlor Neutral </a:t>
          </a:r>
          <a:r>
            <a:rPr lang="en-AU" sz="1500" b="1" kern="1200"/>
            <a:t>are </a:t>
          </a:r>
          <a:r>
            <a:rPr lang="en-AU" sz="1500" b="1" u="sng" kern="1200"/>
            <a:t>NSF certified </a:t>
          </a:r>
          <a:r>
            <a:rPr lang="en-AU" sz="1500" kern="1200"/>
            <a:t>for treatment of drinking water. Vitamin C based chemistry makes them safe for neutralizing chlorine in water that is being discharged to the environment and other sensitive areas. Vita-D-Chlor and Vita-D-Chlor Neutral are both 100% organic, completely soluble, and provide a safe, rapid and complete method of dechlorination. These products completely neutralize both chlorine and chloramines. </a:t>
          </a:r>
          <a:endParaRPr lang="en-US" sz="1500" kern="1200"/>
        </a:p>
      </dsp:txBody>
      <dsp:txXfrm>
        <a:off x="87171" y="308115"/>
        <a:ext cx="6339261" cy="1611370"/>
      </dsp:txXfrm>
    </dsp:sp>
    <dsp:sp modelId="{636D061F-D661-43AE-BC7F-DC448A155F99}">
      <dsp:nvSpPr>
        <dsp:cNvPr id="0" name=""/>
        <dsp:cNvSpPr/>
      </dsp:nvSpPr>
      <dsp:spPr>
        <a:xfrm>
          <a:off x="0" y="2049856"/>
          <a:ext cx="6513603" cy="178571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b="1" kern="1200"/>
            <a:t>Developed in response to The Clean Water Act and the Endangered Species Act</a:t>
          </a:r>
          <a:r>
            <a:rPr lang="en-AU" sz="1500" kern="1200"/>
            <a:t>, Vita-D-Chlor is safer than the sulphite chemicals traditionally used. Vita-D-Chlor is produced using Vitamin C (Ascorbic Acid) chemistry necessary for healthy fish. Vita-D-Chlor does not deplete oxygen levels, a concern when using sulphites. Vita-D-Chlor is used all over the continent for safe, fast, and efficient dechlorination, and offers operator safety and positive public acceptance. </a:t>
          </a:r>
          <a:endParaRPr lang="en-US" sz="1500" kern="1200"/>
        </a:p>
      </dsp:txBody>
      <dsp:txXfrm>
        <a:off x="87171" y="2137027"/>
        <a:ext cx="6339261" cy="1611370"/>
      </dsp:txXfrm>
    </dsp:sp>
    <dsp:sp modelId="{89935828-FE5A-48F2-8466-C01205219020}">
      <dsp:nvSpPr>
        <dsp:cNvPr id="0" name=""/>
        <dsp:cNvSpPr/>
      </dsp:nvSpPr>
      <dsp:spPr>
        <a:xfrm>
          <a:off x="0" y="3878769"/>
          <a:ext cx="6513603" cy="178571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Ideal for field dechlorination where treatment must be safe and immediate, fed it into the flow stream of chlorinated water. As the feed solution disperses across the flow stream, the chlorine is neutralized. Feed solutions of Vita-D-Chlor or Vita-D-Chlor Neutral can also be added to contained water, such as a water truck or reservoir. Introducing it, before filling, generally gives it the necessary dispersal across the volume of water. Just one gram of either product will neutralize 1 ppm (mg/L) of chlorine in 100 gallons of water. </a:t>
          </a:r>
          <a:endParaRPr lang="en-US" sz="1500" kern="1200"/>
        </a:p>
      </dsp:txBody>
      <dsp:txXfrm>
        <a:off x="87171" y="3965940"/>
        <a:ext cx="6339261" cy="16113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639C6-3172-4CFB-A35D-36091823119D}" type="datetimeFigureOut">
              <a:rPr lang="en-AU" smtClean="0"/>
              <a:t>13/02/2020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FC7B-66DE-40DF-A9E6-7EBF7B00DA46}" type="slidenum">
              <a:rPr lang="en-AU" smtClean="0"/>
              <a:t>‹#›</a:t>
            </a:fld>
            <a:endParaRPr lang="en-AU"/>
          </a:p>
        </p:txBody>
      </p:sp>
    </p:spTree>
    <p:extLst>
      <p:ext uri="{BB962C8B-B14F-4D97-AF65-F5344CB8AC3E}">
        <p14:creationId xmlns:p14="http://schemas.microsoft.com/office/powerpoint/2010/main" val="2206671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a:xfrm>
            <a:off x="169863" y="788988"/>
            <a:ext cx="7010400" cy="3944937"/>
          </a:xfrm>
          <a:ln/>
        </p:spPr>
      </p:sp>
      <p:sp>
        <p:nvSpPr>
          <p:cNvPr id="82947" name="Rectangle 3"/>
          <p:cNvSpPr>
            <a:spLocks noGrp="1"/>
          </p:cNvSpPr>
          <p:nvPr>
            <p:ph type="body" idx="1"/>
          </p:nvPr>
        </p:nvSpPr>
        <p:spPr>
          <a:xfrm>
            <a:off x="979012" y="4998920"/>
            <a:ext cx="5389350" cy="4731059"/>
          </a:xfrm>
          <a:noFill/>
        </p:spPr>
        <p:txBody>
          <a:bodyPr/>
          <a:lstStyle/>
          <a:p>
            <a:r>
              <a:rPr lang="en-US" altLang="en-US">
                <a:ea typeface="ＭＳ Ｐゴシック" panose="020B0600070205080204" pitchFamily="34" charset="-128"/>
              </a:rPr>
              <a:t>Microfiltaration is the range we can reach today with many of our products.</a:t>
            </a:r>
          </a:p>
          <a:p>
            <a:r>
              <a:rPr lang="en-US" altLang="en-US">
                <a:ea typeface="ＭＳ Ｐゴシック" panose="020B0600070205080204" pitchFamily="34" charset="-128"/>
              </a:rPr>
              <a:t>Reverse Osmosis is best suited for the total removal to avoid imparting any objectionable tastes and then blend back if needed.</a:t>
            </a:r>
          </a:p>
        </p:txBody>
      </p:sp>
    </p:spTree>
    <p:extLst>
      <p:ext uri="{BB962C8B-B14F-4D97-AF65-F5344CB8AC3E}">
        <p14:creationId xmlns:p14="http://schemas.microsoft.com/office/powerpoint/2010/main" val="252458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A2E9-1E14-4AB4-931C-932CDBD0D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2744A05-9978-4EB2-A20A-C53AC554A0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6E58132-FF3A-4FE5-B061-16C2BF6487A2}"/>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5" name="Footer Placeholder 4">
            <a:extLst>
              <a:ext uri="{FF2B5EF4-FFF2-40B4-BE49-F238E27FC236}">
                <a16:creationId xmlns:a16="http://schemas.microsoft.com/office/drawing/2014/main" id="{9AE8A33E-861E-4820-9663-7ACB734B60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AFA539-8417-4603-9162-F75A84E2EF67}"/>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165113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036E-9EC2-440B-A34F-829540084D9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910DD9F-8BAE-4CBC-ADC5-1222AA01D5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4F1E23-A335-4895-A9A1-827403730182}"/>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5" name="Footer Placeholder 4">
            <a:extLst>
              <a:ext uri="{FF2B5EF4-FFF2-40B4-BE49-F238E27FC236}">
                <a16:creationId xmlns:a16="http://schemas.microsoft.com/office/drawing/2014/main" id="{DDD9C096-7353-4246-A55C-0C410C6445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C9C17A-C0B1-40FC-9A0E-45DCCC8BA284}"/>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3998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2AA3F-5DB4-4332-B270-B550576306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D0F48D3-9C0F-4B7A-AA83-005B4484A7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0F8DB9-FB10-4F40-AE97-C7880AE9837F}"/>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5" name="Footer Placeholder 4">
            <a:extLst>
              <a:ext uri="{FF2B5EF4-FFF2-40B4-BE49-F238E27FC236}">
                <a16:creationId xmlns:a16="http://schemas.microsoft.com/office/drawing/2014/main" id="{12DCB207-F407-4DBF-BBA7-4AC4D0A18C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83B5E5-C001-43EC-A65D-791C1668B29B}"/>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360647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8433-3BAD-4854-BF38-9DBB51599B7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B9F6C3D-F0C2-4B7D-80BD-4179EFE4E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443F05-FC0A-4934-89D2-F3286D997AD1}"/>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5" name="Footer Placeholder 4">
            <a:extLst>
              <a:ext uri="{FF2B5EF4-FFF2-40B4-BE49-F238E27FC236}">
                <a16:creationId xmlns:a16="http://schemas.microsoft.com/office/drawing/2014/main" id="{609097B6-F841-4364-8B5E-4F92C8AD20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2D45CE-E84F-4794-873D-84FA2B0CEA6E}"/>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31589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EFCC-E088-4EDD-8974-44651C54B6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193A31C-5EE5-461B-8948-970214A2F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E9367-6821-4154-A0D2-86D3E75779E0}"/>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5" name="Footer Placeholder 4">
            <a:extLst>
              <a:ext uri="{FF2B5EF4-FFF2-40B4-BE49-F238E27FC236}">
                <a16:creationId xmlns:a16="http://schemas.microsoft.com/office/drawing/2014/main" id="{164C0D4A-BE20-4E5A-B916-80F5445EFF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4E30D9E-3998-477C-AAA3-78B801AA0728}"/>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343078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1514-C874-4E5B-AE81-01942647815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5A44FD-B2BC-4765-8486-726F3EEC6A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5EA200D-04A3-4199-A25D-37C8AD12F2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3696BEB-27D3-4152-BCB3-775EC82316A3}"/>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6" name="Footer Placeholder 5">
            <a:extLst>
              <a:ext uri="{FF2B5EF4-FFF2-40B4-BE49-F238E27FC236}">
                <a16:creationId xmlns:a16="http://schemas.microsoft.com/office/drawing/2014/main" id="{FDE429B1-000E-4659-B60B-28590BDA2D3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1F035B-2F4D-4544-994C-E61E4577B430}"/>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13962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5186-2452-4357-80E9-EFDAB38DA28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23CD61-0D30-49A2-8154-1EFB2B229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342C29-0516-4766-8392-4C97CA4314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FA34589-C899-4CE0-A0B7-DCBDC82C9A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73831-440F-42E0-A7BF-1B1B0AC81B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5C5EBFA-CE11-48EC-8F7C-BB8C9D97EBCE}"/>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8" name="Footer Placeholder 7">
            <a:extLst>
              <a:ext uri="{FF2B5EF4-FFF2-40B4-BE49-F238E27FC236}">
                <a16:creationId xmlns:a16="http://schemas.microsoft.com/office/drawing/2014/main" id="{AF291C67-4740-47CB-B495-79859959CB3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6FD8B17-AC9F-463E-B067-09772B9DD3AF}"/>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264388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5CA7-343D-4DCE-B0BE-BBE81009258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90AEEC8-9879-45DC-AC49-CABB54320BE1}"/>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4" name="Footer Placeholder 3">
            <a:extLst>
              <a:ext uri="{FF2B5EF4-FFF2-40B4-BE49-F238E27FC236}">
                <a16:creationId xmlns:a16="http://schemas.microsoft.com/office/drawing/2014/main" id="{6BDAA014-7C0D-48CC-8FB3-E87A8764970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43C5369-EE0B-44D3-8A2D-B733F53CD513}"/>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52966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FB89C-1A85-4A13-A210-16C616BA61BD}"/>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3" name="Footer Placeholder 2">
            <a:extLst>
              <a:ext uri="{FF2B5EF4-FFF2-40B4-BE49-F238E27FC236}">
                <a16:creationId xmlns:a16="http://schemas.microsoft.com/office/drawing/2014/main" id="{4CF84265-1771-4138-A8C3-CF23AD51F27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C1ECC34-B0C0-4E6F-9091-59809BB4E7D3}"/>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218671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483D-94E5-4D90-B7EB-4D0CA0879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F4508A3-905B-47F7-96F6-79BF19CA1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6FD95DC-3703-4F58-977A-49DDA7DA0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021BD-4E61-4E94-914E-79C6111815FC}"/>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6" name="Footer Placeholder 5">
            <a:extLst>
              <a:ext uri="{FF2B5EF4-FFF2-40B4-BE49-F238E27FC236}">
                <a16:creationId xmlns:a16="http://schemas.microsoft.com/office/drawing/2014/main" id="{C3DA6CF5-FB47-45A7-92D5-32A25F1271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DAB7A3-9744-4BBF-9CD5-AE311024E930}"/>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60686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1A32-C03A-4E2A-A84C-ECE7E073F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4E9FA74-512F-4822-9D4D-303E7CA96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62AF2B1-FEE9-4020-A72F-DFD51C636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BF1F5-EA4A-41BD-9874-BA65D1D80560}"/>
              </a:ext>
            </a:extLst>
          </p:cNvPr>
          <p:cNvSpPr>
            <a:spLocks noGrp="1"/>
          </p:cNvSpPr>
          <p:nvPr>
            <p:ph type="dt" sz="half" idx="10"/>
          </p:nvPr>
        </p:nvSpPr>
        <p:spPr/>
        <p:txBody>
          <a:bodyPr/>
          <a:lstStyle/>
          <a:p>
            <a:fld id="{97C074AC-4EEE-47C9-B544-A9449FCB886A}" type="datetimeFigureOut">
              <a:rPr lang="en-AU" smtClean="0"/>
              <a:t>13/02/2020</a:t>
            </a:fld>
            <a:endParaRPr lang="en-AU"/>
          </a:p>
        </p:txBody>
      </p:sp>
      <p:sp>
        <p:nvSpPr>
          <p:cNvPr id="6" name="Footer Placeholder 5">
            <a:extLst>
              <a:ext uri="{FF2B5EF4-FFF2-40B4-BE49-F238E27FC236}">
                <a16:creationId xmlns:a16="http://schemas.microsoft.com/office/drawing/2014/main" id="{C29853C6-B424-48A5-B73F-5F2E7A1CDFE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2B19351-83A5-415F-8A85-0D00901B8AE7}"/>
              </a:ext>
            </a:extLst>
          </p:cNvPr>
          <p:cNvSpPr>
            <a:spLocks noGrp="1"/>
          </p:cNvSpPr>
          <p:nvPr>
            <p:ph type="sldNum" sz="quarter" idx="12"/>
          </p:nvPr>
        </p:nvSpPr>
        <p:spPr/>
        <p:txBody>
          <a:bodyPr/>
          <a:lstStyle/>
          <a:p>
            <a:fld id="{4205BBA7-DEFF-4AE2-B1E6-2DBB5651A094}" type="slidenum">
              <a:rPr lang="en-AU" smtClean="0"/>
              <a:t>‹#›</a:t>
            </a:fld>
            <a:endParaRPr lang="en-AU"/>
          </a:p>
        </p:txBody>
      </p:sp>
    </p:spTree>
    <p:extLst>
      <p:ext uri="{BB962C8B-B14F-4D97-AF65-F5344CB8AC3E}">
        <p14:creationId xmlns:p14="http://schemas.microsoft.com/office/powerpoint/2010/main" val="195869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5037B-94E1-4574-BF2B-F1000C30B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3EA172-0C81-4AE8-A88A-E1E51D343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84F9D1-F5F6-4BEE-845D-2A0D0EFB6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074AC-4EEE-47C9-B544-A9449FCB886A}" type="datetimeFigureOut">
              <a:rPr lang="en-AU" smtClean="0"/>
              <a:t>13/02/2020</a:t>
            </a:fld>
            <a:endParaRPr lang="en-AU"/>
          </a:p>
        </p:txBody>
      </p:sp>
      <p:sp>
        <p:nvSpPr>
          <p:cNvPr id="5" name="Footer Placeholder 4">
            <a:extLst>
              <a:ext uri="{FF2B5EF4-FFF2-40B4-BE49-F238E27FC236}">
                <a16:creationId xmlns:a16="http://schemas.microsoft.com/office/drawing/2014/main" id="{7871B8E2-5F56-437E-9776-B3E8E5C3DD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0DBC80D-B255-4BE5-B9FB-ABEC5BCF3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5BBA7-DEFF-4AE2-B1E6-2DBB5651A094}" type="slidenum">
              <a:rPr lang="en-AU" smtClean="0"/>
              <a:t>‹#›</a:t>
            </a:fld>
            <a:endParaRPr lang="en-AU"/>
          </a:p>
        </p:txBody>
      </p:sp>
    </p:spTree>
    <p:extLst>
      <p:ext uri="{BB962C8B-B14F-4D97-AF65-F5344CB8AC3E}">
        <p14:creationId xmlns:p14="http://schemas.microsoft.com/office/powerpoint/2010/main" val="1684353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3.jpeg"/><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p:cNvSpPr>
            <a:spLocks noGrp="1"/>
          </p:cNvSpPr>
          <p:nvPr>
            <p:ph type="ctrTitle"/>
          </p:nvPr>
        </p:nvSpPr>
        <p:spPr>
          <a:xfrm>
            <a:off x="-524093" y="1075969"/>
            <a:ext cx="6764733" cy="4417019"/>
          </a:xfrm>
          <a:prstGeom prst="ellipse">
            <a:avLst/>
          </a:prstGeom>
        </p:spPr>
        <p:txBody>
          <a:bodyPr vert="horz" lIns="91440" tIns="45720" rIns="91440" bIns="45720" rtlCol="0" anchor="t">
            <a:noAutofit/>
          </a:bodyPr>
          <a:lstStyle/>
          <a:p>
            <a:pPr algn="l"/>
            <a:r>
              <a:rPr lang="en-US" sz="3600" kern="1200">
                <a:solidFill>
                  <a:srgbClr val="FFFFFF"/>
                </a:solidFill>
                <a:latin typeface="+mj-lt"/>
                <a:ea typeface="+mj-ea"/>
                <a:cs typeface="+mj-cs"/>
              </a:rPr>
              <a:t>Reservoir Sediment water filtration &amp;</a:t>
            </a:r>
            <a:br>
              <a:rPr lang="en-US" sz="3600" kern="1200">
                <a:solidFill>
                  <a:srgbClr val="FFFFFF"/>
                </a:solidFill>
                <a:latin typeface="+mj-lt"/>
                <a:ea typeface="+mj-ea"/>
                <a:cs typeface="+mj-cs"/>
              </a:rPr>
            </a:br>
            <a:r>
              <a:rPr lang="en-US" sz="3600" kern="1200">
                <a:solidFill>
                  <a:srgbClr val="FFFFFF"/>
                </a:solidFill>
                <a:latin typeface="+mj-lt"/>
                <a:ea typeface="+mj-ea"/>
                <a:cs typeface="+mj-cs"/>
              </a:rPr>
              <a:t>De-chlorination system  </a:t>
            </a:r>
            <a:endParaRPr lang="en-US" sz="3600" kern="1200" dirty="0">
              <a:solidFill>
                <a:srgbClr val="FFFFFF"/>
              </a:solidFill>
              <a:latin typeface="+mj-lt"/>
              <a:ea typeface="+mj-ea"/>
              <a:cs typeface="+mj-cs"/>
            </a:endParaRPr>
          </a:p>
        </p:txBody>
      </p:sp>
      <p:sp>
        <p:nvSpPr>
          <p:cNvPr id="20" name="Rectangle 19">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5DBE2A37-C73A-42F2-ABED-54DD3FD64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739" y="1362136"/>
            <a:ext cx="5507803" cy="4130852"/>
          </a:xfrm>
          <a:custGeom>
            <a:avLst/>
            <a:gdLst/>
            <a:ahLst/>
            <a:cxnLst/>
            <a:rect l="l" t="t" r="r" b="b"/>
            <a:pathLst>
              <a:path w="5017317" h="5380277">
                <a:moveTo>
                  <a:pt x="0" y="0"/>
                </a:moveTo>
                <a:lnTo>
                  <a:pt x="5017317" y="0"/>
                </a:lnTo>
                <a:lnTo>
                  <a:pt x="5017317" y="5380277"/>
                </a:lnTo>
                <a:lnTo>
                  <a:pt x="0" y="5380277"/>
                </a:lnTo>
                <a:close/>
              </a:path>
            </a:pathLst>
          </a:custGeom>
        </p:spPr>
      </p:pic>
    </p:spTree>
    <p:extLst>
      <p:ext uri="{BB962C8B-B14F-4D97-AF65-F5344CB8AC3E}">
        <p14:creationId xmlns:p14="http://schemas.microsoft.com/office/powerpoint/2010/main" val="125608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200">
                <a:solidFill>
                  <a:srgbClr val="FFFFFF"/>
                </a:solidFill>
              </a:rPr>
              <a:t>Higher Flow Higher Capacity sediment removal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534" r="3" b="12309"/>
          <a:stretch/>
        </p:blipFill>
        <p:spPr>
          <a:xfrm>
            <a:off x="320040" y="1011716"/>
            <a:ext cx="3425609" cy="258966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572D903-127C-44DF-A41E-DEB685F09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729" y="1019053"/>
            <a:ext cx="3433324" cy="2574993"/>
          </a:xfrm>
          <a:prstGeom prst="rect">
            <a:avLst/>
          </a:prstGeom>
        </p:spPr>
      </p:pic>
      <p:cxnSp>
        <p:nvCxnSpPr>
          <p:cNvPr id="25" name="Straight Connector 2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8726" r="8983" b="-1"/>
          <a:stretch/>
        </p:blipFill>
        <p:spPr>
          <a:xfrm>
            <a:off x="8516852" y="330045"/>
            <a:ext cx="3289662" cy="3997637"/>
          </a:xfrm>
          <a:prstGeom prst="rect">
            <a:avLst/>
          </a:prstGeom>
        </p:spPr>
      </p:pic>
      <p:cxnSp>
        <p:nvCxnSpPr>
          <p:cNvPr id="27" name="Straight Connector 2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145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10" y="148248"/>
            <a:ext cx="11974489" cy="1325563"/>
          </a:xfrm>
        </p:spPr>
        <p:txBody>
          <a:bodyPr>
            <a:normAutofit/>
          </a:bodyPr>
          <a:lstStyle/>
          <a:p>
            <a:r>
              <a:rPr lang="en-AU" sz="4000" b="1" dirty="0"/>
              <a:t>Heavy sediment removal &amp; Dechlorination – </a:t>
            </a:r>
            <a:br>
              <a:rPr lang="en-AU" sz="4000" b="1" dirty="0"/>
            </a:br>
            <a:r>
              <a:rPr lang="en-AU" sz="4000" b="1" dirty="0"/>
              <a:t>Stage particle size reduction systems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653" y="1473811"/>
            <a:ext cx="1168460" cy="3263155"/>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731" y="1473811"/>
            <a:ext cx="1168460" cy="3263155"/>
          </a:xfrm>
          <a:prstGeom prst="rect">
            <a:avLst/>
          </a:prstGeom>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755" y="1494306"/>
            <a:ext cx="1168460" cy="3263155"/>
          </a:xfrm>
          <a:prstGeom prst="rect">
            <a:avLst/>
          </a:prstGeom>
        </p:spPr>
      </p:pic>
      <p:cxnSp>
        <p:nvCxnSpPr>
          <p:cNvPr id="12" name="Straight Arrow Connector 11"/>
          <p:cNvCxnSpPr/>
          <p:nvPr/>
        </p:nvCxnSpPr>
        <p:spPr>
          <a:xfrm>
            <a:off x="1589649" y="2313326"/>
            <a:ext cx="1013237" cy="1024"/>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49636" y="4198397"/>
            <a:ext cx="689317"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938953" y="2313326"/>
            <a:ext cx="0" cy="1885071"/>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38953" y="2310982"/>
            <a:ext cx="351164"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35412" y="4196053"/>
            <a:ext cx="689317"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624729" y="2310982"/>
            <a:ext cx="0" cy="1885071"/>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603152" y="2310981"/>
            <a:ext cx="491900" cy="1537"/>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028278" y="4196053"/>
            <a:ext cx="320992" cy="0"/>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589649" y="2520972"/>
            <a:ext cx="766004" cy="369332"/>
          </a:xfrm>
          <a:prstGeom prst="rect">
            <a:avLst/>
          </a:prstGeom>
          <a:noFill/>
        </p:spPr>
        <p:txBody>
          <a:bodyPr wrap="square" rtlCol="0">
            <a:spAutoFit/>
          </a:bodyPr>
          <a:lstStyle/>
          <a:p>
            <a:r>
              <a:rPr lang="en-AU" dirty="0"/>
              <a:t>Inlet </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076" y="3194930"/>
            <a:ext cx="1866869" cy="1164926"/>
          </a:xfrm>
          <a:prstGeom prst="rect">
            <a:avLst/>
          </a:prstGeom>
        </p:spPr>
      </p:pic>
      <p:sp>
        <p:nvSpPr>
          <p:cNvPr id="42" name="TextBox 41"/>
          <p:cNvSpPr txBox="1"/>
          <p:nvPr/>
        </p:nvSpPr>
        <p:spPr>
          <a:xfrm>
            <a:off x="2154126" y="4552300"/>
            <a:ext cx="2048630" cy="1200329"/>
          </a:xfrm>
          <a:prstGeom prst="rect">
            <a:avLst/>
          </a:prstGeom>
          <a:noFill/>
        </p:spPr>
        <p:txBody>
          <a:bodyPr wrap="square" rtlCol="0">
            <a:spAutoFit/>
          </a:bodyPr>
          <a:lstStyle/>
          <a:p>
            <a:r>
              <a:rPr lang="en-AU" dirty="0"/>
              <a:t>Stage 1</a:t>
            </a:r>
          </a:p>
          <a:p>
            <a:r>
              <a:rPr lang="en-AU" dirty="0"/>
              <a:t>Heavy Sediment</a:t>
            </a:r>
          </a:p>
          <a:p>
            <a:r>
              <a:rPr lang="en-AU" dirty="0"/>
              <a:t>200 Micron filter bag </a:t>
            </a:r>
          </a:p>
        </p:txBody>
      </p:sp>
      <p:sp>
        <p:nvSpPr>
          <p:cNvPr id="43" name="TextBox 42"/>
          <p:cNvSpPr txBox="1"/>
          <p:nvPr/>
        </p:nvSpPr>
        <p:spPr>
          <a:xfrm>
            <a:off x="4212018" y="4558506"/>
            <a:ext cx="1386922" cy="923330"/>
          </a:xfrm>
          <a:prstGeom prst="rect">
            <a:avLst/>
          </a:prstGeom>
          <a:noFill/>
        </p:spPr>
        <p:txBody>
          <a:bodyPr wrap="square" rtlCol="0">
            <a:spAutoFit/>
          </a:bodyPr>
          <a:lstStyle/>
          <a:p>
            <a:r>
              <a:rPr lang="en-AU" dirty="0"/>
              <a:t>Stage 2</a:t>
            </a:r>
          </a:p>
          <a:p>
            <a:r>
              <a:rPr lang="en-AU" dirty="0"/>
              <a:t>50 Micron filter bag  </a:t>
            </a:r>
          </a:p>
        </p:txBody>
      </p:sp>
      <p:sp>
        <p:nvSpPr>
          <p:cNvPr id="44" name="TextBox 43"/>
          <p:cNvSpPr txBox="1"/>
          <p:nvPr/>
        </p:nvSpPr>
        <p:spPr>
          <a:xfrm>
            <a:off x="5895755" y="4559563"/>
            <a:ext cx="1507024" cy="923330"/>
          </a:xfrm>
          <a:prstGeom prst="rect">
            <a:avLst/>
          </a:prstGeom>
          <a:noFill/>
        </p:spPr>
        <p:txBody>
          <a:bodyPr wrap="square" rtlCol="0">
            <a:spAutoFit/>
          </a:bodyPr>
          <a:lstStyle/>
          <a:p>
            <a:r>
              <a:rPr lang="en-AU" dirty="0"/>
              <a:t>Stage 3 </a:t>
            </a:r>
          </a:p>
          <a:p>
            <a:r>
              <a:rPr lang="en-AU" dirty="0"/>
              <a:t>10 Micron filter bag </a:t>
            </a: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1570" y="3824285"/>
            <a:ext cx="1600200" cy="1600200"/>
          </a:xfrm>
          <a:prstGeom prst="rect">
            <a:avLst/>
          </a:prstGeom>
        </p:spPr>
      </p:pic>
      <p:cxnSp>
        <p:nvCxnSpPr>
          <p:cNvPr id="47" name="Straight Arrow Connector 46"/>
          <p:cNvCxnSpPr/>
          <p:nvPr/>
        </p:nvCxnSpPr>
        <p:spPr>
          <a:xfrm>
            <a:off x="9481446" y="4196053"/>
            <a:ext cx="1141412" cy="311031"/>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9486625" y="3253517"/>
            <a:ext cx="761142" cy="727640"/>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1871" y="1772528"/>
            <a:ext cx="1655216" cy="1249721"/>
          </a:xfrm>
          <a:prstGeom prst="rect">
            <a:avLst/>
          </a:prstGeom>
        </p:spPr>
      </p:pic>
      <p:sp>
        <p:nvSpPr>
          <p:cNvPr id="53" name="TextBox 52"/>
          <p:cNvSpPr txBox="1"/>
          <p:nvPr/>
        </p:nvSpPr>
        <p:spPr>
          <a:xfrm>
            <a:off x="7807520" y="4421064"/>
            <a:ext cx="1741045" cy="1200329"/>
          </a:xfrm>
          <a:prstGeom prst="rect">
            <a:avLst/>
          </a:prstGeom>
          <a:noFill/>
        </p:spPr>
        <p:txBody>
          <a:bodyPr wrap="square" rtlCol="0">
            <a:spAutoFit/>
          </a:bodyPr>
          <a:lstStyle/>
          <a:p>
            <a:r>
              <a:rPr lang="en-AU" dirty="0"/>
              <a:t>Stage 4</a:t>
            </a:r>
          </a:p>
          <a:p>
            <a:r>
              <a:rPr lang="en-AU" dirty="0"/>
              <a:t>Dechlorination</a:t>
            </a:r>
          </a:p>
          <a:p>
            <a:r>
              <a:rPr lang="en-AU" dirty="0"/>
              <a:t>Total &amp; Free Chlorine  </a:t>
            </a:r>
          </a:p>
        </p:txBody>
      </p:sp>
      <p:sp>
        <p:nvSpPr>
          <p:cNvPr id="55" name="TextBox 54"/>
          <p:cNvSpPr txBox="1"/>
          <p:nvPr/>
        </p:nvSpPr>
        <p:spPr>
          <a:xfrm>
            <a:off x="10589071" y="3437757"/>
            <a:ext cx="2037080" cy="646331"/>
          </a:xfrm>
          <a:prstGeom prst="rect">
            <a:avLst/>
          </a:prstGeom>
          <a:noFill/>
        </p:spPr>
        <p:txBody>
          <a:bodyPr wrap="square" rtlCol="0">
            <a:spAutoFit/>
          </a:bodyPr>
          <a:lstStyle/>
          <a:p>
            <a:r>
              <a:rPr lang="en-AU" dirty="0"/>
              <a:t>Discharged to stormwater </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2046" y="909872"/>
            <a:ext cx="1543797" cy="917790"/>
          </a:xfrm>
          <a:prstGeom prst="rect">
            <a:avLst/>
          </a:prstGeom>
        </p:spPr>
      </p:pic>
      <p:cxnSp>
        <p:nvCxnSpPr>
          <p:cNvPr id="69" name="Straight Arrow Connector 68"/>
          <p:cNvCxnSpPr/>
          <p:nvPr/>
        </p:nvCxnSpPr>
        <p:spPr>
          <a:xfrm flipV="1">
            <a:off x="9409124" y="2724692"/>
            <a:ext cx="72322" cy="1117510"/>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C:\Users\David\AppData\Local\Microsoft\Windows\Temporary Internet Files\Content.Word\0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725" y="2890304"/>
            <a:ext cx="1896544" cy="1855215"/>
          </a:xfrm>
          <a:prstGeom prst="rect">
            <a:avLst/>
          </a:prstGeom>
          <a:noFill/>
          <a:ln>
            <a:noFill/>
          </a:ln>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774" y="1968796"/>
            <a:ext cx="1886172" cy="1164926"/>
          </a:xfrm>
          <a:prstGeom prst="rect">
            <a:avLst/>
          </a:prstGeom>
        </p:spPr>
      </p:pic>
      <p:cxnSp>
        <p:nvCxnSpPr>
          <p:cNvPr id="30" name="Straight Arrow Connector 29"/>
          <p:cNvCxnSpPr/>
          <p:nvPr/>
        </p:nvCxnSpPr>
        <p:spPr>
          <a:xfrm>
            <a:off x="7081787" y="2890304"/>
            <a:ext cx="320992" cy="0"/>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A picture containing drawing&#10;&#10;Description automatically generated">
            <a:extLst>
              <a:ext uri="{FF2B5EF4-FFF2-40B4-BE49-F238E27FC236}">
                <a16:creationId xmlns:a16="http://schemas.microsoft.com/office/drawing/2014/main" id="{54BF9CB2-64AF-4582-BE44-938B2FA2CA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341446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4FA05A42-5FE4-4ECC-8D46-63E21C659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2107007"/>
            <a:ext cx="3517119" cy="2637839"/>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C:\Users\David\AppData\Local\Microsoft\Windows\Temporary Internet Files\Content.Word\03.jpg"/>
          <p:cNvPicPr/>
          <p:nvPr/>
        </p:nvPicPr>
        <p:blipFill>
          <a:blip r:embed="rId3">
            <a:extLst>
              <a:ext uri="{28A0092B-C50C-407E-A947-70E740481C1C}">
                <a14:useLocalDpi xmlns:a14="http://schemas.microsoft.com/office/drawing/2010/main" val="0"/>
              </a:ext>
            </a:extLst>
          </a:blip>
          <a:stretch>
            <a:fillRect/>
          </a:stretch>
        </p:blipFill>
        <p:spPr bwMode="auto">
          <a:xfrm>
            <a:off x="4310676" y="2148061"/>
            <a:ext cx="3537345" cy="2555732"/>
          </a:xfrm>
          <a:prstGeom prst="rect">
            <a:avLst/>
          </a:prstGeom>
          <a:noFill/>
        </p:spPr>
      </p:pic>
      <p:cxnSp>
        <p:nvCxnSpPr>
          <p:cNvPr id="14"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62336" y="2107008"/>
            <a:ext cx="3517120" cy="2637840"/>
          </a:xfrm>
          <a:prstGeom prst="rect">
            <a:avLst/>
          </a:prstGeom>
        </p:spPr>
      </p:pic>
      <p:sp>
        <p:nvSpPr>
          <p:cNvPr id="2" name="TextBox 1"/>
          <p:cNvSpPr txBox="1"/>
          <p:nvPr/>
        </p:nvSpPr>
        <p:spPr>
          <a:xfrm>
            <a:off x="4455304" y="4975193"/>
            <a:ext cx="3281391" cy="1554272"/>
          </a:xfrm>
          <a:prstGeom prst="rect">
            <a:avLst/>
          </a:prstGeom>
          <a:noFill/>
        </p:spPr>
        <p:txBody>
          <a:bodyPr wrap="square" rtlCol="0">
            <a:spAutoFit/>
          </a:bodyPr>
          <a:lstStyle/>
          <a:p>
            <a:pPr>
              <a:spcAft>
                <a:spcPts val="600"/>
              </a:spcAft>
            </a:pPr>
            <a:r>
              <a:rPr lang="en-AU" dirty="0"/>
              <a:t>Diving suction hose heavy sediment filter unit filters out large debris down to 8mm</a:t>
            </a:r>
          </a:p>
          <a:p>
            <a:pPr>
              <a:spcAft>
                <a:spcPts val="600"/>
              </a:spcAft>
            </a:pPr>
            <a:r>
              <a:rPr lang="en-AU" dirty="0"/>
              <a:t>Sediment is filtered and disposed off site </a:t>
            </a:r>
          </a:p>
        </p:txBody>
      </p:sp>
      <p:sp>
        <p:nvSpPr>
          <p:cNvPr id="6" name="TextBox 5"/>
          <p:cNvSpPr txBox="1"/>
          <p:nvPr/>
        </p:nvSpPr>
        <p:spPr>
          <a:xfrm>
            <a:off x="8162336" y="5105998"/>
            <a:ext cx="4261369" cy="646331"/>
          </a:xfrm>
          <a:prstGeom prst="rect">
            <a:avLst/>
          </a:prstGeom>
          <a:noFill/>
        </p:spPr>
        <p:txBody>
          <a:bodyPr wrap="square" rtlCol="0">
            <a:spAutoFit/>
          </a:bodyPr>
          <a:lstStyle/>
          <a:p>
            <a:pPr>
              <a:spcAft>
                <a:spcPts val="600"/>
              </a:spcAft>
            </a:pPr>
            <a:r>
              <a:rPr lang="en-AU" dirty="0"/>
              <a:t>Dive truck equipped with high pressure pump and heavy sediment filter unit </a:t>
            </a:r>
          </a:p>
        </p:txBody>
      </p:sp>
    </p:spTree>
    <p:extLst>
      <p:ext uri="{BB962C8B-B14F-4D97-AF65-F5344CB8AC3E}">
        <p14:creationId xmlns:p14="http://schemas.microsoft.com/office/powerpoint/2010/main" val="228282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259" b="2835"/>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AU" sz="3600" b="1" dirty="0"/>
              <a:t>Why filter reservoir waste water ?</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5005" y="3787650"/>
            <a:ext cx="4593021" cy="2907785"/>
          </a:xfrm>
        </p:spPr>
        <p:txBody>
          <a:bodyPr anchor="ctr">
            <a:noAutofit/>
          </a:bodyPr>
          <a:lstStyle/>
          <a:p>
            <a:r>
              <a:rPr lang="en-AU" sz="1600" b="1" dirty="0"/>
              <a:t>Environmental </a:t>
            </a:r>
          </a:p>
          <a:p>
            <a:pPr lvl="1">
              <a:buFont typeface="Wingdings" panose="05000000000000000000" pitchFamily="2" charset="2"/>
              <a:buChar char="Ø"/>
            </a:pPr>
            <a:r>
              <a:rPr lang="en-AU" sz="1600" b="1" dirty="0"/>
              <a:t>Discharging clean contaminant free water direct to rivers/streams </a:t>
            </a:r>
          </a:p>
          <a:p>
            <a:pPr lvl="1">
              <a:buFont typeface="Wingdings" panose="05000000000000000000" pitchFamily="2" charset="2"/>
              <a:buChar char="Ø"/>
            </a:pPr>
            <a:r>
              <a:rPr lang="en-AU" sz="1600" b="1" dirty="0"/>
              <a:t>Removing Chlorine </a:t>
            </a:r>
          </a:p>
          <a:p>
            <a:pPr lvl="1">
              <a:buFont typeface="Wingdings" panose="05000000000000000000" pitchFamily="2" charset="2"/>
              <a:buChar char="Ø"/>
            </a:pPr>
            <a:r>
              <a:rPr lang="en-AU" sz="1600" b="1" dirty="0"/>
              <a:t>Removing Sediment / Turbidity to meet EPA </a:t>
            </a:r>
          </a:p>
          <a:p>
            <a:pPr marL="457200" lvl="1" indent="0">
              <a:buNone/>
            </a:pPr>
            <a:r>
              <a:rPr lang="en-AU" sz="1600" b="1" dirty="0"/>
              <a:t>    discharge standards </a:t>
            </a:r>
          </a:p>
          <a:p>
            <a:pPr marL="457200" lvl="1" indent="0">
              <a:buNone/>
            </a:pPr>
            <a:endParaRPr lang="en-AU" sz="1600" b="1" dirty="0"/>
          </a:p>
          <a:p>
            <a:r>
              <a:rPr lang="en-AU" sz="1600" b="1" dirty="0"/>
              <a:t>Cost reduction </a:t>
            </a:r>
          </a:p>
          <a:p>
            <a:pPr lvl="1">
              <a:buFont typeface="Wingdings" panose="05000000000000000000" pitchFamily="2" charset="2"/>
              <a:buChar char="Ø"/>
            </a:pPr>
            <a:r>
              <a:rPr lang="en-AU" sz="1600" b="1" dirty="0"/>
              <a:t> Reduce sewer discharge costs </a:t>
            </a:r>
          </a:p>
          <a:p>
            <a:pPr lvl="1">
              <a:buFont typeface="Wingdings" panose="05000000000000000000" pitchFamily="2" charset="2"/>
              <a:buChar char="Ø"/>
            </a:pPr>
            <a:r>
              <a:rPr lang="en-AU" sz="1600" b="1" dirty="0"/>
              <a:t> Reduce water treatment plant costs </a:t>
            </a:r>
          </a:p>
          <a:p>
            <a:pPr lvl="1">
              <a:buFont typeface="Wingdings" panose="05000000000000000000" pitchFamily="2" charset="2"/>
              <a:buChar char="Ø"/>
            </a:pPr>
            <a:r>
              <a:rPr lang="en-AU" sz="1600" b="1" dirty="0"/>
              <a:t>No requirement to cart</a:t>
            </a:r>
          </a:p>
          <a:p>
            <a:pPr marL="457200" lvl="1" indent="0">
              <a:buNone/>
            </a:pPr>
            <a:endParaRPr lang="en-AU" sz="1600" b="1" dirty="0"/>
          </a:p>
        </p:txBody>
      </p:sp>
    </p:spTree>
    <p:extLst>
      <p:ext uri="{BB962C8B-B14F-4D97-AF65-F5344CB8AC3E}">
        <p14:creationId xmlns:p14="http://schemas.microsoft.com/office/powerpoint/2010/main" val="110847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4F9EE17C-4969-489C-BE0D-52F7FBF61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491" y="643467"/>
            <a:ext cx="4373616" cy="32802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6" y="1754406"/>
            <a:ext cx="5291665" cy="1058333"/>
          </a:xfrm>
          <a:prstGeom prst="rect">
            <a:avLst/>
          </a:prstGeom>
        </p:spPr>
      </p:pic>
      <p:sp>
        <p:nvSpPr>
          <p:cNvPr id="42" name="Rectangle 36">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9264" y="4535424"/>
            <a:ext cx="3685032" cy="1586162"/>
          </a:xfrm>
          <a:prstGeom prst="ellipse">
            <a:avLst/>
          </a:prstGeom>
        </p:spPr>
        <p:txBody>
          <a:bodyPr anchor="t">
            <a:normAutofit/>
          </a:bodyPr>
          <a:lstStyle/>
          <a:p>
            <a:r>
              <a:rPr lang="en-AU" sz="3100">
                <a:solidFill>
                  <a:schemeClr val="bg1"/>
                </a:solidFill>
              </a:rPr>
              <a:t>Dechlorination</a:t>
            </a:r>
          </a:p>
        </p:txBody>
      </p:sp>
      <p:sp>
        <p:nvSpPr>
          <p:cNvPr id="3" name="Content Placeholder 2"/>
          <p:cNvSpPr>
            <a:spLocks noGrp="1"/>
          </p:cNvSpPr>
          <p:nvPr>
            <p:ph idx="1"/>
          </p:nvPr>
        </p:nvSpPr>
        <p:spPr>
          <a:xfrm>
            <a:off x="5074920" y="4535423"/>
            <a:ext cx="4930626" cy="1586163"/>
          </a:xfrm>
        </p:spPr>
        <p:txBody>
          <a:bodyPr>
            <a:normAutofit/>
          </a:bodyPr>
          <a:lstStyle/>
          <a:p>
            <a:pPr marL="0" indent="0">
              <a:buNone/>
            </a:pPr>
            <a:r>
              <a:rPr lang="en-AU" sz="2000">
                <a:solidFill>
                  <a:schemeClr val="bg1"/>
                </a:solidFill>
              </a:rPr>
              <a:t>“The practice of removing all or a specified fraction of the total chlorine residual” </a:t>
            </a:r>
          </a:p>
          <a:p>
            <a:pPr marL="0" indent="0">
              <a:buNone/>
            </a:pPr>
            <a:endParaRPr lang="en-AU" sz="2000">
              <a:solidFill>
                <a:schemeClr val="bg1"/>
              </a:solidFill>
            </a:endParaRPr>
          </a:p>
        </p:txBody>
      </p:sp>
      <p:grpSp>
        <p:nvGrpSpPr>
          <p:cNvPr id="39" name="Group 38">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40"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8555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AU">
                <a:solidFill>
                  <a:srgbClr val="FFFFFF"/>
                </a:solidFill>
              </a:rPr>
              <a:t>Dechlorinating - Scope</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en-AU" sz="1900" dirty="0">
                <a:solidFill>
                  <a:srgbClr val="000000"/>
                </a:solidFill>
              </a:rPr>
              <a:t>The relevant activities involving the discharge of water to the environment or receiving streams are:</a:t>
            </a:r>
          </a:p>
          <a:p>
            <a:pPr marL="0" indent="0">
              <a:buNone/>
            </a:pPr>
            <a:endParaRPr lang="en-AU" sz="1900" dirty="0">
              <a:solidFill>
                <a:srgbClr val="000000"/>
              </a:solidFill>
            </a:endParaRPr>
          </a:p>
          <a:p>
            <a:pPr lvl="0"/>
            <a:r>
              <a:rPr lang="en-AU" sz="1900" dirty="0">
                <a:solidFill>
                  <a:srgbClr val="000000"/>
                </a:solidFill>
              </a:rPr>
              <a:t>Discharge of drinking water (e.g. to permit maintenance or construction work on a water main, pumping station or reservoir)</a:t>
            </a:r>
          </a:p>
          <a:p>
            <a:pPr lvl="0"/>
            <a:r>
              <a:rPr lang="en-AU" sz="1900" dirty="0">
                <a:solidFill>
                  <a:srgbClr val="000000"/>
                </a:solidFill>
              </a:rPr>
              <a:t>Cleaning water mains (</a:t>
            </a:r>
            <a:r>
              <a:rPr lang="en-AU" sz="1900" dirty="0" err="1">
                <a:solidFill>
                  <a:srgbClr val="000000"/>
                </a:solidFill>
              </a:rPr>
              <a:t>eg.</a:t>
            </a:r>
            <a:r>
              <a:rPr lang="en-AU" sz="1900" dirty="0">
                <a:solidFill>
                  <a:srgbClr val="000000"/>
                </a:solidFill>
              </a:rPr>
              <a:t> flushing, swabbing &amp; scouring);</a:t>
            </a:r>
          </a:p>
          <a:p>
            <a:pPr lvl="0"/>
            <a:r>
              <a:rPr lang="en-AU" sz="1900" dirty="0">
                <a:solidFill>
                  <a:srgbClr val="000000"/>
                </a:solidFill>
              </a:rPr>
              <a:t>Cleaning water supply reservoirs</a:t>
            </a:r>
          </a:p>
          <a:p>
            <a:pPr lvl="0"/>
            <a:r>
              <a:rPr lang="en-AU" sz="1900" dirty="0">
                <a:solidFill>
                  <a:srgbClr val="000000"/>
                </a:solidFill>
              </a:rPr>
              <a:t>Disinfecting water mains (</a:t>
            </a:r>
            <a:r>
              <a:rPr lang="en-AU" sz="1900" dirty="0" err="1">
                <a:solidFill>
                  <a:srgbClr val="000000"/>
                </a:solidFill>
              </a:rPr>
              <a:t>eg.</a:t>
            </a:r>
            <a:r>
              <a:rPr lang="en-AU" sz="1900" dirty="0">
                <a:solidFill>
                  <a:srgbClr val="000000"/>
                </a:solidFill>
              </a:rPr>
              <a:t> new mains, existing mains following main breaks) or water supply reservoirs</a:t>
            </a:r>
          </a:p>
          <a:p>
            <a:pPr lvl="0"/>
            <a:r>
              <a:rPr lang="en-AU" sz="1900" dirty="0">
                <a:solidFill>
                  <a:srgbClr val="000000"/>
                </a:solidFill>
              </a:rPr>
              <a:t>Discharge of water from excavation pits</a:t>
            </a:r>
          </a:p>
          <a:p>
            <a:pPr lvl="0"/>
            <a:r>
              <a:rPr lang="en-AU" sz="1900" dirty="0">
                <a:solidFill>
                  <a:srgbClr val="000000"/>
                </a:solidFill>
              </a:rPr>
              <a:t>Discharge of contaminated drinking water in emergency circumstances. </a:t>
            </a:r>
          </a:p>
          <a:p>
            <a:pPr marL="0" indent="0">
              <a:buNone/>
            </a:pPr>
            <a:endParaRPr lang="en-AU" sz="1900" dirty="0">
              <a:solidFill>
                <a:srgbClr val="000000"/>
              </a:solidFill>
            </a:endParaRPr>
          </a:p>
          <a:p>
            <a:endParaRPr lang="en-AU" sz="1900" dirty="0">
              <a:solidFill>
                <a:srgbClr val="000000"/>
              </a:solidFill>
            </a:endParaRPr>
          </a:p>
        </p:txBody>
      </p:sp>
      <p:pic>
        <p:nvPicPr>
          <p:cNvPr id="7" name="Picture 6" descr="A picture containing drawing&#10;&#10;Description automatically generated">
            <a:extLst>
              <a:ext uri="{FF2B5EF4-FFF2-40B4-BE49-F238E27FC236}">
                <a16:creationId xmlns:a16="http://schemas.microsoft.com/office/drawing/2014/main" id="{1DA348FD-687E-4BB3-9AE1-B57A71672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406091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875912264"/>
              </p:ext>
            </p:extLst>
          </p:nvPr>
        </p:nvGraphicFramePr>
        <p:xfrm>
          <a:off x="203201" y="159476"/>
          <a:ext cx="11816080" cy="6539047"/>
        </p:xfrm>
        <a:graphic>
          <a:graphicData uri="http://schemas.openxmlformats.org/drawingml/2006/table">
            <a:tbl>
              <a:tblPr firstRow="1" bandRow="1">
                <a:noFill/>
                <a:tableStyleId>{5C22544A-7EE6-4342-B048-85BDC9FD1C3A}</a:tableStyleId>
              </a:tblPr>
              <a:tblGrid>
                <a:gridCol w="3371834">
                  <a:extLst>
                    <a:ext uri="{9D8B030D-6E8A-4147-A177-3AD203B41FA5}">
                      <a16:colId xmlns:a16="http://schemas.microsoft.com/office/drawing/2014/main" val="20000"/>
                    </a:ext>
                  </a:extLst>
                </a:gridCol>
                <a:gridCol w="8444246">
                  <a:extLst>
                    <a:ext uri="{9D8B030D-6E8A-4147-A177-3AD203B41FA5}">
                      <a16:colId xmlns:a16="http://schemas.microsoft.com/office/drawing/2014/main" val="20001"/>
                    </a:ext>
                  </a:extLst>
                </a:gridCol>
              </a:tblGrid>
              <a:tr h="381859">
                <a:tc>
                  <a:txBody>
                    <a:bodyPr/>
                    <a:lstStyle/>
                    <a:p>
                      <a:pPr algn="ctr">
                        <a:spcBef>
                          <a:spcPts val="300"/>
                        </a:spcBef>
                        <a:spcAft>
                          <a:spcPts val="300"/>
                        </a:spcAft>
                      </a:pPr>
                      <a:r>
                        <a:rPr lang="en-AU" sz="1100" b="1" dirty="0">
                          <a:solidFill>
                            <a:srgbClr val="FFFFFF"/>
                          </a:solidFill>
                          <a:effectLst/>
                        </a:rPr>
                        <a:t>Term</a:t>
                      </a:r>
                      <a:endParaRPr lang="en-AU"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a:spcBef>
                          <a:spcPts val="300"/>
                        </a:spcBef>
                        <a:spcAft>
                          <a:spcPts val="300"/>
                        </a:spcAft>
                      </a:pPr>
                      <a:r>
                        <a:rPr lang="en-AU" sz="1100" b="1">
                          <a:solidFill>
                            <a:srgbClr val="FFFFFF"/>
                          </a:solidFill>
                          <a:effectLst/>
                        </a:rPr>
                        <a:t>Definition</a:t>
                      </a:r>
                      <a:endParaRPr lang="en-AU"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0000"/>
                  </a:ext>
                </a:extLst>
              </a:tr>
              <a:tr h="558363">
                <a:tc>
                  <a:txBody>
                    <a:bodyPr/>
                    <a:lstStyle/>
                    <a:p>
                      <a:pPr>
                        <a:lnSpc>
                          <a:spcPts val="1300"/>
                        </a:lnSpc>
                        <a:spcAft>
                          <a:spcPts val="0"/>
                        </a:spcAft>
                        <a:tabLst>
                          <a:tab pos="2743200" algn="ctr"/>
                          <a:tab pos="5486400" algn="r"/>
                          <a:tab pos="457200" algn="l"/>
                        </a:tabLst>
                      </a:pPr>
                      <a:endParaRPr lang="en-AU" sz="1100" b="1">
                        <a:solidFill>
                          <a:schemeClr val="tx1">
                            <a:lumMod val="85000"/>
                            <a:lumOff val="15000"/>
                          </a:schemeClr>
                        </a:solidFill>
                        <a:effectLst/>
                      </a:endParaRPr>
                    </a:p>
                    <a:p>
                      <a:pPr>
                        <a:lnSpc>
                          <a:spcPts val="1300"/>
                        </a:lnSpc>
                        <a:spcAft>
                          <a:spcPts val="0"/>
                        </a:spcAft>
                        <a:tabLst>
                          <a:tab pos="2743200" algn="ctr"/>
                          <a:tab pos="5486400" algn="r"/>
                          <a:tab pos="457200" algn="l"/>
                        </a:tabLst>
                      </a:pPr>
                      <a:r>
                        <a:rPr lang="en-AU" sz="1100" b="1">
                          <a:solidFill>
                            <a:schemeClr val="tx1">
                              <a:lumMod val="85000"/>
                              <a:lumOff val="15000"/>
                            </a:schemeClr>
                          </a:solidFill>
                          <a:effectLst/>
                        </a:rPr>
                        <a:t>Drinking Water:</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just">
                        <a:lnSpc>
                          <a:spcPts val="1300"/>
                        </a:lnSpc>
                        <a:spcAft>
                          <a:spcPts val="0"/>
                        </a:spcAft>
                      </a:pPr>
                      <a:endParaRPr lang="en-AU" sz="1100" b="1">
                        <a:solidFill>
                          <a:schemeClr val="tx1">
                            <a:lumMod val="85000"/>
                            <a:lumOff val="15000"/>
                          </a:schemeClr>
                        </a:solidFill>
                        <a:effectLst/>
                      </a:endParaRPr>
                    </a:p>
                    <a:p>
                      <a:pPr algn="just">
                        <a:lnSpc>
                          <a:spcPts val="1300"/>
                        </a:lnSpc>
                        <a:spcAft>
                          <a:spcPts val="0"/>
                        </a:spcAft>
                      </a:pPr>
                      <a:r>
                        <a:rPr lang="en-AU" sz="1100" b="1">
                          <a:solidFill>
                            <a:schemeClr val="tx1">
                              <a:lumMod val="85000"/>
                              <a:lumOff val="15000"/>
                            </a:schemeClr>
                          </a:solidFill>
                          <a:effectLst/>
                        </a:rPr>
                        <a:t>Water that is of a quality acceptable for supply to customers for drinking purposes, in accordance with the Australian Drinking Water Guidelines. </a:t>
                      </a:r>
                    </a:p>
                  </a:txBody>
                  <a:tcPr marL="157359" marR="94416" marT="94416" marB="9441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1"/>
                  </a:ext>
                </a:extLst>
              </a:tr>
              <a:tr h="444715">
                <a:tc>
                  <a:txBody>
                    <a:bodyPr/>
                    <a:lstStyle/>
                    <a:p>
                      <a:pPr>
                        <a:lnSpc>
                          <a:spcPts val="1300"/>
                        </a:lnSpc>
                        <a:spcAft>
                          <a:spcPts val="0"/>
                        </a:spcAft>
                      </a:pPr>
                      <a:endParaRPr lang="en-AU" sz="1100" b="1">
                        <a:solidFill>
                          <a:schemeClr val="tx1">
                            <a:lumMod val="85000"/>
                            <a:lumOff val="15000"/>
                          </a:schemeClr>
                        </a:solidFill>
                        <a:effectLst/>
                      </a:endParaRPr>
                    </a:p>
                    <a:p>
                      <a:pPr>
                        <a:lnSpc>
                          <a:spcPts val="1300"/>
                        </a:lnSpc>
                        <a:spcAft>
                          <a:spcPts val="0"/>
                        </a:spcAft>
                      </a:pPr>
                      <a:r>
                        <a:rPr lang="en-AU" sz="1100" b="1">
                          <a:solidFill>
                            <a:schemeClr val="tx1">
                              <a:lumMod val="85000"/>
                              <a:lumOff val="15000"/>
                            </a:schemeClr>
                          </a:solidFill>
                          <a:effectLst/>
                        </a:rPr>
                        <a:t>Contaminated Drinking Water:</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just">
                        <a:lnSpc>
                          <a:spcPts val="1300"/>
                        </a:lnSpc>
                        <a:spcAft>
                          <a:spcPts val="0"/>
                        </a:spcAft>
                      </a:pPr>
                      <a:endParaRPr lang="en-AU" sz="1100" b="1">
                        <a:solidFill>
                          <a:schemeClr val="tx1">
                            <a:lumMod val="85000"/>
                            <a:lumOff val="15000"/>
                          </a:schemeClr>
                        </a:solidFill>
                        <a:effectLst/>
                      </a:endParaRPr>
                    </a:p>
                    <a:p>
                      <a:pPr algn="just">
                        <a:lnSpc>
                          <a:spcPts val="1300"/>
                        </a:lnSpc>
                        <a:spcAft>
                          <a:spcPts val="0"/>
                        </a:spcAft>
                      </a:pPr>
                      <a:r>
                        <a:rPr lang="en-AU" sz="1100" b="1">
                          <a:solidFill>
                            <a:schemeClr val="tx1">
                              <a:lumMod val="85000"/>
                              <a:lumOff val="15000"/>
                            </a:schemeClr>
                          </a:solidFill>
                          <a:effectLst/>
                        </a:rPr>
                        <a:t>Water that is of a quality unacceptable for supply to customers for drinking purposes.</a:t>
                      </a:r>
                    </a:p>
                  </a:txBody>
                  <a:tcPr marL="157359" marR="94416" marT="94416" marB="9441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2"/>
                  </a:ext>
                </a:extLst>
              </a:tr>
              <a:tr h="558363">
                <a:tc>
                  <a:txBody>
                    <a:bodyPr/>
                    <a:lstStyle/>
                    <a:p>
                      <a:pPr>
                        <a:lnSpc>
                          <a:spcPts val="1300"/>
                        </a:lnSpc>
                        <a:spcAft>
                          <a:spcPts val="0"/>
                        </a:spcAft>
                      </a:pPr>
                      <a:endParaRPr lang="en-AU" sz="1100" b="1">
                        <a:solidFill>
                          <a:schemeClr val="tx1">
                            <a:lumMod val="85000"/>
                            <a:lumOff val="15000"/>
                          </a:schemeClr>
                        </a:solidFill>
                        <a:effectLst/>
                      </a:endParaRPr>
                    </a:p>
                    <a:p>
                      <a:pPr>
                        <a:lnSpc>
                          <a:spcPts val="1300"/>
                        </a:lnSpc>
                        <a:spcAft>
                          <a:spcPts val="0"/>
                        </a:spcAft>
                      </a:pPr>
                      <a:r>
                        <a:rPr lang="en-AU" sz="1100" b="1">
                          <a:solidFill>
                            <a:schemeClr val="tx1">
                              <a:lumMod val="85000"/>
                              <a:lumOff val="15000"/>
                            </a:schemeClr>
                          </a:solidFill>
                          <a:effectLst/>
                        </a:rPr>
                        <a:t>Super-chlorinated Water:</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just">
                        <a:lnSpc>
                          <a:spcPts val="1300"/>
                        </a:lnSpc>
                        <a:spcAft>
                          <a:spcPts val="0"/>
                        </a:spcAft>
                      </a:pPr>
                      <a:endParaRPr lang="en-AU" sz="1100" b="1">
                        <a:solidFill>
                          <a:schemeClr val="tx1">
                            <a:lumMod val="85000"/>
                            <a:lumOff val="15000"/>
                          </a:schemeClr>
                        </a:solidFill>
                        <a:effectLst/>
                      </a:endParaRPr>
                    </a:p>
                    <a:p>
                      <a:pPr algn="just">
                        <a:lnSpc>
                          <a:spcPts val="1300"/>
                        </a:lnSpc>
                        <a:spcAft>
                          <a:spcPts val="0"/>
                        </a:spcAft>
                      </a:pPr>
                      <a:r>
                        <a:rPr lang="en-AU" sz="1100" b="1">
                          <a:solidFill>
                            <a:schemeClr val="tx1">
                              <a:lumMod val="85000"/>
                              <a:lumOff val="15000"/>
                            </a:schemeClr>
                          </a:solidFill>
                          <a:effectLst/>
                        </a:rPr>
                        <a:t>Water that is highly chlorinated to concentrations of 2mg/L to 20mg/L (or higher), typically after main breaks, swabbing, or for new mains not yet commissioned.</a:t>
                      </a:r>
                    </a:p>
                  </a:txBody>
                  <a:tcPr marL="157359" marR="94416" marT="94416" marB="9441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3"/>
                  </a:ext>
                </a:extLst>
              </a:tr>
              <a:tr h="558363">
                <a:tc>
                  <a:txBody>
                    <a:bodyPr/>
                    <a:lstStyle/>
                    <a:p>
                      <a:pPr>
                        <a:lnSpc>
                          <a:spcPts val="1300"/>
                        </a:lnSpc>
                        <a:spcAft>
                          <a:spcPts val="0"/>
                        </a:spcAft>
                      </a:pPr>
                      <a:endParaRPr lang="en-AU" sz="1100" b="1">
                        <a:solidFill>
                          <a:schemeClr val="tx1">
                            <a:lumMod val="85000"/>
                            <a:lumOff val="15000"/>
                          </a:schemeClr>
                        </a:solidFill>
                        <a:effectLst/>
                      </a:endParaRPr>
                    </a:p>
                    <a:p>
                      <a:pPr>
                        <a:lnSpc>
                          <a:spcPts val="1300"/>
                        </a:lnSpc>
                        <a:spcAft>
                          <a:spcPts val="0"/>
                        </a:spcAft>
                      </a:pPr>
                      <a:r>
                        <a:rPr lang="en-AU" sz="1100" b="1">
                          <a:solidFill>
                            <a:schemeClr val="tx1">
                              <a:lumMod val="85000"/>
                              <a:lumOff val="15000"/>
                            </a:schemeClr>
                          </a:solidFill>
                          <a:effectLst/>
                        </a:rPr>
                        <a:t>Other Grades of Water:</a:t>
                      </a:r>
                    </a:p>
                    <a:p>
                      <a:pPr>
                        <a:lnSpc>
                          <a:spcPts val="1300"/>
                        </a:lnSpc>
                        <a:spcAft>
                          <a:spcPts val="0"/>
                        </a:spcAft>
                      </a:pPr>
                      <a:r>
                        <a:rPr lang="en-AU" sz="1100" b="1">
                          <a:solidFill>
                            <a:schemeClr val="tx1">
                              <a:lumMod val="85000"/>
                              <a:lumOff val="15000"/>
                            </a:schemeClr>
                          </a:solidFill>
                          <a:effectLst/>
                        </a:rPr>
                        <a:t> </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just">
                        <a:lnSpc>
                          <a:spcPts val="1300"/>
                        </a:lnSpc>
                        <a:spcAft>
                          <a:spcPts val="0"/>
                        </a:spcAft>
                      </a:pPr>
                      <a:endParaRPr lang="en-AU" sz="1100" b="1">
                        <a:solidFill>
                          <a:schemeClr val="tx1">
                            <a:lumMod val="85000"/>
                            <a:lumOff val="15000"/>
                          </a:schemeClr>
                        </a:solidFill>
                        <a:effectLst/>
                      </a:endParaRPr>
                    </a:p>
                    <a:p>
                      <a:pPr algn="just">
                        <a:lnSpc>
                          <a:spcPts val="1300"/>
                        </a:lnSpc>
                        <a:spcAft>
                          <a:spcPts val="0"/>
                        </a:spcAft>
                      </a:pPr>
                      <a:r>
                        <a:rPr lang="en-AU" sz="1100" b="1">
                          <a:solidFill>
                            <a:schemeClr val="tx1">
                              <a:lumMod val="85000"/>
                              <a:lumOff val="15000"/>
                            </a:schemeClr>
                          </a:solidFill>
                          <a:effectLst/>
                        </a:rPr>
                        <a:t>Non-drinking water that has been reclaimed for useful purposes</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4"/>
                  </a:ext>
                </a:extLst>
              </a:tr>
              <a:tr h="672012">
                <a:tc>
                  <a:txBody>
                    <a:bodyPr/>
                    <a:lstStyle/>
                    <a:p>
                      <a:pPr>
                        <a:lnSpc>
                          <a:spcPts val="1300"/>
                        </a:lnSpc>
                        <a:spcAft>
                          <a:spcPts val="0"/>
                        </a:spcAft>
                      </a:pPr>
                      <a:endParaRPr lang="en-AU" sz="1100" b="1">
                        <a:solidFill>
                          <a:schemeClr val="tx1">
                            <a:lumMod val="85000"/>
                            <a:lumOff val="15000"/>
                          </a:schemeClr>
                        </a:solidFill>
                        <a:effectLst/>
                      </a:endParaRPr>
                    </a:p>
                    <a:p>
                      <a:pPr>
                        <a:lnSpc>
                          <a:spcPts val="1300"/>
                        </a:lnSpc>
                        <a:spcAft>
                          <a:spcPts val="0"/>
                        </a:spcAft>
                      </a:pPr>
                      <a:r>
                        <a:rPr lang="en-AU" sz="1100" b="1">
                          <a:solidFill>
                            <a:schemeClr val="tx1">
                              <a:lumMod val="85000"/>
                              <a:lumOff val="15000"/>
                            </a:schemeClr>
                          </a:solidFill>
                          <a:effectLst/>
                        </a:rPr>
                        <a:t>Discharge Water:</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just">
                        <a:lnSpc>
                          <a:spcPts val="1300"/>
                        </a:lnSpc>
                        <a:spcAft>
                          <a:spcPts val="0"/>
                        </a:spcAft>
                      </a:pPr>
                      <a:endParaRPr lang="en-AU" sz="1100" b="1">
                        <a:solidFill>
                          <a:schemeClr val="tx1">
                            <a:lumMod val="85000"/>
                            <a:lumOff val="15000"/>
                          </a:schemeClr>
                        </a:solidFill>
                        <a:effectLst/>
                      </a:endParaRPr>
                    </a:p>
                    <a:p>
                      <a:pPr algn="just">
                        <a:lnSpc>
                          <a:spcPts val="1300"/>
                        </a:lnSpc>
                        <a:spcAft>
                          <a:spcPts val="0"/>
                        </a:spcAft>
                      </a:pPr>
                      <a:r>
                        <a:rPr lang="en-AU" sz="1100" b="1">
                          <a:solidFill>
                            <a:schemeClr val="tx1">
                              <a:lumMod val="85000"/>
                              <a:lumOff val="15000"/>
                            </a:schemeClr>
                          </a:solidFill>
                          <a:effectLst/>
                        </a:rPr>
                        <a:t>The water discharged to the environment as a result of maintenance activities carried out on the water supply mains and reservoirs. It includes any associated substances or pollutants contained in the water.</a:t>
                      </a:r>
                    </a:p>
                    <a:p>
                      <a:pPr algn="just">
                        <a:lnSpc>
                          <a:spcPts val="1300"/>
                        </a:lnSpc>
                        <a:spcAft>
                          <a:spcPts val="0"/>
                        </a:spcAft>
                      </a:pPr>
                      <a:r>
                        <a:rPr lang="en-AU" sz="1100" b="1">
                          <a:solidFill>
                            <a:schemeClr val="tx1">
                              <a:lumMod val="85000"/>
                              <a:lumOff val="15000"/>
                            </a:schemeClr>
                          </a:solidFill>
                          <a:effectLst/>
                        </a:rPr>
                        <a:t> </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5"/>
                  </a:ext>
                </a:extLst>
              </a:tr>
              <a:tr h="558363">
                <a:tc>
                  <a:txBody>
                    <a:bodyPr/>
                    <a:lstStyle/>
                    <a:p>
                      <a:pPr>
                        <a:lnSpc>
                          <a:spcPts val="1300"/>
                        </a:lnSpc>
                        <a:spcAft>
                          <a:spcPts val="0"/>
                        </a:spcAft>
                      </a:pPr>
                      <a:endParaRPr lang="en-AU" sz="1100" b="1">
                        <a:solidFill>
                          <a:schemeClr val="tx1">
                            <a:lumMod val="85000"/>
                            <a:lumOff val="15000"/>
                          </a:schemeClr>
                        </a:solidFill>
                        <a:effectLst/>
                      </a:endParaRPr>
                    </a:p>
                    <a:p>
                      <a:pPr>
                        <a:lnSpc>
                          <a:spcPts val="1300"/>
                        </a:lnSpc>
                        <a:spcAft>
                          <a:spcPts val="0"/>
                        </a:spcAft>
                      </a:pPr>
                      <a:r>
                        <a:rPr lang="en-AU" sz="1100" b="1">
                          <a:solidFill>
                            <a:schemeClr val="tx1">
                              <a:lumMod val="85000"/>
                              <a:lumOff val="15000"/>
                            </a:schemeClr>
                          </a:solidFill>
                          <a:effectLst/>
                        </a:rPr>
                        <a:t>Receiving Waters:	</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just">
                        <a:lnSpc>
                          <a:spcPts val="1300"/>
                        </a:lnSpc>
                        <a:spcAft>
                          <a:spcPts val="0"/>
                        </a:spcAft>
                      </a:pPr>
                      <a:endParaRPr lang="en-AU" sz="1100" b="1">
                        <a:solidFill>
                          <a:schemeClr val="tx1">
                            <a:lumMod val="85000"/>
                            <a:lumOff val="15000"/>
                          </a:schemeClr>
                        </a:solidFill>
                        <a:effectLst/>
                      </a:endParaRPr>
                    </a:p>
                    <a:p>
                      <a:pPr algn="just">
                        <a:lnSpc>
                          <a:spcPts val="1300"/>
                        </a:lnSpc>
                        <a:spcAft>
                          <a:spcPts val="0"/>
                        </a:spcAft>
                      </a:pPr>
                      <a:r>
                        <a:rPr lang="en-AU" sz="1100" b="1">
                          <a:solidFill>
                            <a:schemeClr val="tx1">
                              <a:lumMod val="85000"/>
                              <a:lumOff val="15000"/>
                            </a:schemeClr>
                          </a:solidFill>
                          <a:effectLst/>
                        </a:rPr>
                        <a:t>Any waters, dry creek lines, drain, channel, or gutter used or designed to receive or pass rainwater, floodwater or any water that is not polluted.</a:t>
                      </a:r>
                    </a:p>
                  </a:txBody>
                  <a:tcPr marL="157359" marR="94416" marT="94416" marB="9441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6"/>
                  </a:ext>
                </a:extLst>
              </a:tr>
              <a:tr h="558363">
                <a:tc>
                  <a:txBody>
                    <a:bodyPr/>
                    <a:lstStyle/>
                    <a:p>
                      <a:pPr>
                        <a:lnSpc>
                          <a:spcPts val="1300"/>
                        </a:lnSpc>
                        <a:spcAft>
                          <a:spcPts val="0"/>
                        </a:spcAft>
                        <a:tabLst>
                          <a:tab pos="2743200" algn="ctr"/>
                          <a:tab pos="5486400" algn="r"/>
                          <a:tab pos="457200" algn="l"/>
                        </a:tabLst>
                      </a:pPr>
                      <a:endParaRPr lang="en-AU" sz="1100" b="1">
                        <a:solidFill>
                          <a:schemeClr val="tx1">
                            <a:lumMod val="85000"/>
                            <a:lumOff val="15000"/>
                          </a:schemeClr>
                        </a:solidFill>
                        <a:effectLst/>
                      </a:endParaRPr>
                    </a:p>
                    <a:p>
                      <a:pPr>
                        <a:lnSpc>
                          <a:spcPts val="1300"/>
                        </a:lnSpc>
                        <a:spcAft>
                          <a:spcPts val="0"/>
                        </a:spcAft>
                        <a:tabLst>
                          <a:tab pos="2743200" algn="ctr"/>
                          <a:tab pos="5486400" algn="r"/>
                          <a:tab pos="457200" algn="l"/>
                        </a:tabLst>
                      </a:pPr>
                      <a:r>
                        <a:rPr lang="en-AU" sz="1100" b="1">
                          <a:solidFill>
                            <a:schemeClr val="tx1">
                              <a:lumMod val="85000"/>
                              <a:lumOff val="15000"/>
                            </a:schemeClr>
                          </a:solidFill>
                          <a:effectLst/>
                        </a:rPr>
                        <a:t>Sensitive Waterways:</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just">
                        <a:lnSpc>
                          <a:spcPts val="1300"/>
                        </a:lnSpc>
                        <a:spcAft>
                          <a:spcPts val="0"/>
                        </a:spcAft>
                      </a:pPr>
                      <a:endParaRPr lang="en-AU" sz="1100" b="1">
                        <a:solidFill>
                          <a:schemeClr val="tx1">
                            <a:lumMod val="85000"/>
                            <a:lumOff val="15000"/>
                          </a:schemeClr>
                        </a:solidFill>
                        <a:effectLst/>
                      </a:endParaRPr>
                    </a:p>
                    <a:p>
                      <a:pPr algn="just">
                        <a:lnSpc>
                          <a:spcPts val="1300"/>
                        </a:lnSpc>
                        <a:spcAft>
                          <a:spcPts val="0"/>
                        </a:spcAft>
                      </a:pPr>
                      <a:r>
                        <a:rPr lang="en-AU" sz="1100" b="1">
                          <a:solidFill>
                            <a:schemeClr val="tx1">
                              <a:lumMod val="85000"/>
                              <a:lumOff val="15000"/>
                            </a:schemeClr>
                          </a:solidFill>
                          <a:effectLst/>
                        </a:rPr>
                        <a:t>Any other habitat-providing waterway (whenever possible to be determined by Sydney Water Environmental staff based on extent of streambed modification, aquatic habitat and riparian vegetation). </a:t>
                      </a:r>
                    </a:p>
                  </a:txBody>
                  <a:tcPr marL="157359" marR="94416" marT="94416" marB="9441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7"/>
                  </a:ext>
                </a:extLst>
              </a:tr>
              <a:tr h="444715">
                <a:tc>
                  <a:txBody>
                    <a:bodyPr/>
                    <a:lstStyle/>
                    <a:p>
                      <a:pPr>
                        <a:lnSpc>
                          <a:spcPts val="1300"/>
                        </a:lnSpc>
                        <a:spcAft>
                          <a:spcPts val="0"/>
                        </a:spcAft>
                        <a:tabLst>
                          <a:tab pos="2743200" algn="ctr"/>
                          <a:tab pos="5486400" algn="r"/>
                          <a:tab pos="457200" algn="l"/>
                        </a:tabLst>
                      </a:pPr>
                      <a:endParaRPr lang="en-AU" sz="1100" b="1">
                        <a:solidFill>
                          <a:schemeClr val="tx1">
                            <a:lumMod val="85000"/>
                            <a:lumOff val="15000"/>
                          </a:schemeClr>
                        </a:solidFill>
                        <a:effectLst/>
                      </a:endParaRPr>
                    </a:p>
                    <a:p>
                      <a:pPr>
                        <a:lnSpc>
                          <a:spcPts val="1300"/>
                        </a:lnSpc>
                        <a:spcAft>
                          <a:spcPts val="0"/>
                        </a:spcAft>
                        <a:tabLst>
                          <a:tab pos="2743200" algn="ctr"/>
                          <a:tab pos="5486400" algn="r"/>
                          <a:tab pos="457200" algn="l"/>
                        </a:tabLst>
                      </a:pPr>
                      <a:r>
                        <a:rPr lang="en-AU" sz="1100" b="1">
                          <a:solidFill>
                            <a:schemeClr val="tx1">
                              <a:lumMod val="85000"/>
                              <a:lumOff val="15000"/>
                            </a:schemeClr>
                          </a:solidFill>
                          <a:effectLst/>
                        </a:rPr>
                        <a:t>Dechlorination:</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just">
                        <a:lnSpc>
                          <a:spcPts val="1300"/>
                        </a:lnSpc>
                        <a:spcAft>
                          <a:spcPts val="0"/>
                        </a:spcAft>
                      </a:pPr>
                      <a:endParaRPr lang="en-AU" sz="1100" b="1">
                        <a:solidFill>
                          <a:schemeClr val="tx1">
                            <a:lumMod val="85000"/>
                            <a:lumOff val="15000"/>
                          </a:schemeClr>
                        </a:solidFill>
                        <a:effectLst/>
                      </a:endParaRPr>
                    </a:p>
                    <a:p>
                      <a:pPr algn="just">
                        <a:lnSpc>
                          <a:spcPts val="1300"/>
                        </a:lnSpc>
                        <a:spcAft>
                          <a:spcPts val="0"/>
                        </a:spcAft>
                      </a:pPr>
                      <a:r>
                        <a:rPr lang="en-AU" sz="1100" b="1">
                          <a:solidFill>
                            <a:schemeClr val="tx1">
                              <a:lumMod val="85000"/>
                              <a:lumOff val="15000"/>
                            </a:schemeClr>
                          </a:solidFill>
                          <a:effectLst/>
                        </a:rPr>
                        <a:t>The practice of removing all or a specified fraction of the total chlorine residual. </a:t>
                      </a:r>
                    </a:p>
                  </a:txBody>
                  <a:tcPr marL="157359" marR="94416" marT="94416" marB="9441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8"/>
                  </a:ext>
                </a:extLst>
              </a:tr>
              <a:tr h="672012">
                <a:tc>
                  <a:txBody>
                    <a:bodyPr/>
                    <a:lstStyle/>
                    <a:p>
                      <a:pPr>
                        <a:lnSpc>
                          <a:spcPts val="1300"/>
                        </a:lnSpc>
                        <a:spcAft>
                          <a:spcPts val="0"/>
                        </a:spcAft>
                      </a:pPr>
                      <a:endParaRPr lang="en-AU" sz="1100" b="1">
                        <a:solidFill>
                          <a:schemeClr val="tx1">
                            <a:lumMod val="85000"/>
                            <a:lumOff val="15000"/>
                          </a:schemeClr>
                        </a:solidFill>
                        <a:effectLst/>
                      </a:endParaRPr>
                    </a:p>
                    <a:p>
                      <a:pPr>
                        <a:lnSpc>
                          <a:spcPts val="1300"/>
                        </a:lnSpc>
                        <a:spcAft>
                          <a:spcPts val="0"/>
                        </a:spcAft>
                      </a:pPr>
                      <a:r>
                        <a:rPr lang="en-AU" sz="1100" b="1">
                          <a:solidFill>
                            <a:schemeClr val="tx1">
                              <a:lumMod val="85000"/>
                              <a:lumOff val="15000"/>
                            </a:schemeClr>
                          </a:solidFill>
                          <a:effectLst/>
                        </a:rPr>
                        <a:t>Emergency circumstances:</a:t>
                      </a:r>
                      <a:endParaRPr lang="en-AU" sz="1100" b="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just">
                        <a:lnSpc>
                          <a:spcPts val="1300"/>
                        </a:lnSpc>
                        <a:spcAft>
                          <a:spcPts val="0"/>
                        </a:spcAft>
                      </a:pPr>
                      <a:endParaRPr lang="en-AU" sz="1100" b="1" dirty="0">
                        <a:solidFill>
                          <a:schemeClr val="tx1">
                            <a:lumMod val="85000"/>
                            <a:lumOff val="15000"/>
                          </a:schemeClr>
                        </a:solidFill>
                        <a:effectLst/>
                      </a:endParaRPr>
                    </a:p>
                    <a:p>
                      <a:pPr algn="just">
                        <a:lnSpc>
                          <a:spcPts val="1300"/>
                        </a:lnSpc>
                        <a:spcAft>
                          <a:spcPts val="0"/>
                        </a:spcAft>
                      </a:pPr>
                      <a:r>
                        <a:rPr lang="en-AU" sz="1100" b="1" dirty="0">
                          <a:solidFill>
                            <a:schemeClr val="tx1">
                              <a:lumMod val="85000"/>
                              <a:lumOff val="15000"/>
                            </a:schemeClr>
                          </a:solidFill>
                          <a:effectLst/>
                        </a:rPr>
                        <a:t>An emergency is a sudden or urgent occasion when there is a need to discharge contaminated water to the environment or receiving streams.</a:t>
                      </a:r>
                    </a:p>
                    <a:p>
                      <a:pPr algn="just">
                        <a:lnSpc>
                          <a:spcPts val="1300"/>
                        </a:lnSpc>
                        <a:spcAft>
                          <a:spcPts val="0"/>
                        </a:spcAft>
                      </a:pPr>
                      <a:r>
                        <a:rPr lang="en-AU" sz="1100" b="1" dirty="0" err="1">
                          <a:solidFill>
                            <a:schemeClr val="tx1">
                              <a:lumMod val="85000"/>
                              <a:lumOff val="15000"/>
                            </a:schemeClr>
                          </a:solidFill>
                          <a:effectLst/>
                        </a:rPr>
                        <a:t>Eg.</a:t>
                      </a:r>
                      <a:r>
                        <a:rPr lang="en-AU" sz="1100" b="1" dirty="0">
                          <a:solidFill>
                            <a:schemeClr val="tx1">
                              <a:lumMod val="85000"/>
                              <a:lumOff val="15000"/>
                            </a:schemeClr>
                          </a:solidFill>
                          <a:effectLst/>
                        </a:rPr>
                        <a:t>  Discharge of super-chlorinated water, discoloured water, or water containing other pollutants.</a:t>
                      </a:r>
                      <a:endParaRPr lang="en-AU" sz="1100" b="1"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7359" marR="94416" marT="94416" marB="94416">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7668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AU">
                <a:solidFill>
                  <a:srgbClr val="FFFFFF"/>
                </a:solidFill>
              </a:rPr>
              <a:t>Discharge Assessments</a:t>
            </a:r>
          </a:p>
        </p:txBody>
      </p:sp>
      <p:sp>
        <p:nvSpPr>
          <p:cNvPr id="3" name="Content Placeholder 2"/>
          <p:cNvSpPr>
            <a:spLocks noGrp="1"/>
          </p:cNvSpPr>
          <p:nvPr>
            <p:ph idx="1"/>
          </p:nvPr>
        </p:nvSpPr>
        <p:spPr>
          <a:xfrm>
            <a:off x="5313680" y="1076960"/>
            <a:ext cx="6736080" cy="4968240"/>
          </a:xfrm>
        </p:spPr>
        <p:txBody>
          <a:bodyPr anchor="ctr">
            <a:noAutofit/>
          </a:bodyPr>
          <a:lstStyle/>
          <a:p>
            <a:pPr marL="0" indent="0">
              <a:buNone/>
            </a:pPr>
            <a:r>
              <a:rPr lang="en-AU" sz="1800" b="1" dirty="0">
                <a:solidFill>
                  <a:srgbClr val="000000"/>
                </a:solidFill>
              </a:rPr>
              <a:t>Discharge assessments are required for certain planned activities, where discharges have not been assessed as part of a project specific When an assessment is required, the Project Manager will provide a brief description of the works for assessment. </a:t>
            </a:r>
          </a:p>
          <a:p>
            <a:pPr marL="0" indent="0">
              <a:buNone/>
            </a:pPr>
            <a:endParaRPr lang="en-AU" sz="1800" b="1" dirty="0">
              <a:solidFill>
                <a:srgbClr val="000000"/>
              </a:solidFill>
            </a:endParaRPr>
          </a:p>
          <a:p>
            <a:pPr marL="0" indent="0">
              <a:buNone/>
            </a:pPr>
            <a:r>
              <a:rPr lang="en-AU" sz="1800" b="1" dirty="0">
                <a:solidFill>
                  <a:srgbClr val="000000"/>
                </a:solidFill>
              </a:rPr>
              <a:t>Details will include:</a:t>
            </a:r>
          </a:p>
          <a:p>
            <a:pPr marL="0" indent="0">
              <a:buNone/>
            </a:pPr>
            <a:endParaRPr lang="en-AU" sz="1800" b="1" dirty="0">
              <a:solidFill>
                <a:srgbClr val="000000"/>
              </a:solidFill>
            </a:endParaRPr>
          </a:p>
          <a:p>
            <a:pPr lvl="0"/>
            <a:r>
              <a:rPr lang="en-AU" sz="1800" dirty="0">
                <a:solidFill>
                  <a:srgbClr val="000000"/>
                </a:solidFill>
              </a:rPr>
              <a:t>Scope of the works</a:t>
            </a:r>
          </a:p>
          <a:p>
            <a:pPr lvl="0"/>
            <a:r>
              <a:rPr lang="en-AU" sz="1800" dirty="0">
                <a:solidFill>
                  <a:srgbClr val="000000"/>
                </a:solidFill>
              </a:rPr>
              <a:t>Proposed timeframe</a:t>
            </a:r>
          </a:p>
          <a:p>
            <a:pPr lvl="0"/>
            <a:r>
              <a:rPr lang="en-AU" sz="1800" dirty="0">
                <a:solidFill>
                  <a:srgbClr val="000000"/>
                </a:solidFill>
              </a:rPr>
              <a:t>Volume and expected quality of the discharge water</a:t>
            </a:r>
          </a:p>
          <a:p>
            <a:pPr lvl="0"/>
            <a:r>
              <a:rPr lang="en-AU" sz="1800" dirty="0">
                <a:solidFill>
                  <a:srgbClr val="000000"/>
                </a:solidFill>
              </a:rPr>
              <a:t>Location of discharges (from what asset to what receiving stream, including description of travel path)</a:t>
            </a:r>
          </a:p>
          <a:p>
            <a:pPr lvl="0"/>
            <a:r>
              <a:rPr lang="en-AU" sz="1800" dirty="0">
                <a:solidFill>
                  <a:srgbClr val="000000"/>
                </a:solidFill>
              </a:rPr>
              <a:t> Digital photos of the discharge locations and point of entry to receiving streams.</a:t>
            </a:r>
          </a:p>
          <a:p>
            <a:pPr marL="0" lvl="0" indent="0">
              <a:buNone/>
            </a:pPr>
            <a:endParaRPr lang="en-AU" sz="1800" dirty="0">
              <a:solidFill>
                <a:srgbClr val="000000"/>
              </a:solidFill>
            </a:endParaRPr>
          </a:p>
        </p:txBody>
      </p:sp>
      <p:pic>
        <p:nvPicPr>
          <p:cNvPr id="7" name="Picture 6" descr="A picture containing drawing&#10;&#10;Description automatically generated">
            <a:extLst>
              <a:ext uri="{FF2B5EF4-FFF2-40B4-BE49-F238E27FC236}">
                <a16:creationId xmlns:a16="http://schemas.microsoft.com/office/drawing/2014/main" id="{1C43D429-944C-4BA1-85F8-B8A765770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1578886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DBC62-74EA-4A05-AFB7-74C693C01669}"/>
              </a:ext>
            </a:extLst>
          </p:cNvPr>
          <p:cNvSpPr>
            <a:spLocks noGrp="1"/>
          </p:cNvSpPr>
          <p:nvPr>
            <p:ph type="title"/>
          </p:nvPr>
        </p:nvSpPr>
        <p:spPr>
          <a:xfrm>
            <a:off x="5099266" y="719452"/>
            <a:ext cx="6735864" cy="1535051"/>
          </a:xfrm>
        </p:spPr>
        <p:txBody>
          <a:bodyPr anchor="b">
            <a:normAutofit/>
          </a:bodyPr>
          <a:lstStyle/>
          <a:p>
            <a:r>
              <a:rPr lang="en-AU"/>
              <a:t>Discharge Assessment </a:t>
            </a:r>
            <a:r>
              <a:rPr lang="en-AU" sz="2000"/>
              <a:t>continued </a:t>
            </a:r>
            <a:endParaRPr lang="en-AU" sz="2000" dirty="0"/>
          </a:p>
        </p:txBody>
      </p:sp>
      <p:pic>
        <p:nvPicPr>
          <p:cNvPr id="5" name="Picture 4">
            <a:extLst>
              <a:ext uri="{FF2B5EF4-FFF2-40B4-BE49-F238E27FC236}">
                <a16:creationId xmlns:a16="http://schemas.microsoft.com/office/drawing/2014/main" id="{EE855341-A359-448F-BABD-6A60B83A79E2}"/>
              </a:ext>
            </a:extLst>
          </p:cNvPr>
          <p:cNvPicPr>
            <a:picLocks noChangeAspect="1"/>
          </p:cNvPicPr>
          <p:nvPr/>
        </p:nvPicPr>
        <p:blipFill rotWithShape="1">
          <a:blip r:embed="rId2"/>
          <a:srcRect l="18757" r="37391" b="-1"/>
          <a:stretch/>
        </p:blipFill>
        <p:spPr>
          <a:xfrm>
            <a:off x="20" y="10"/>
            <a:ext cx="4505305" cy="6857990"/>
          </a:xfrm>
          <a:prstGeom prst="rect">
            <a:avLst/>
          </a:prstGeom>
        </p:spPr>
      </p:pic>
      <p:sp>
        <p:nvSpPr>
          <p:cNvPr id="11" name="Rectangle 10">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0B61BE4-D669-4A04-B177-BCF9203AFD19}"/>
              </a:ext>
            </a:extLst>
          </p:cNvPr>
          <p:cNvSpPr>
            <a:spLocks noGrp="1"/>
          </p:cNvSpPr>
          <p:nvPr>
            <p:ph idx="1"/>
          </p:nvPr>
        </p:nvSpPr>
        <p:spPr>
          <a:xfrm>
            <a:off x="5071834" y="3143408"/>
            <a:ext cx="6272784" cy="2825686"/>
          </a:xfrm>
        </p:spPr>
        <p:txBody>
          <a:bodyPr>
            <a:normAutofit/>
          </a:bodyPr>
          <a:lstStyle/>
          <a:p>
            <a:r>
              <a:rPr lang="en-AU" sz="1500"/>
              <a:t>Then assess the information provided and notify the Project Manager as to which of the following categories the work </a:t>
            </a:r>
            <a:r>
              <a:rPr lang="en-AU" sz="2000"/>
              <a:t>is</a:t>
            </a:r>
            <a:r>
              <a:rPr lang="en-AU" sz="1500"/>
              <a:t> deemed to fall within:</a:t>
            </a:r>
          </a:p>
          <a:p>
            <a:endParaRPr lang="en-AU" sz="1500"/>
          </a:p>
          <a:p>
            <a:pPr marL="800100" lvl="1" indent="-342900">
              <a:buFont typeface="+mj-lt"/>
              <a:buAutoNum type="arabicPeriod"/>
            </a:pPr>
            <a:r>
              <a:rPr lang="en-AU" sz="1500"/>
              <a:t>No further assessment required – discharge protocols apply.</a:t>
            </a:r>
          </a:p>
          <a:p>
            <a:pPr marL="800100" lvl="1" indent="-342900">
              <a:buFont typeface="+mj-lt"/>
              <a:buAutoNum type="arabicPeriod"/>
            </a:pPr>
            <a:r>
              <a:rPr lang="en-AU" sz="1500"/>
              <a:t>Sensitive environment - minor Environmental Impact Assessment required. (Discharge protocols apply and additional safeguards to cover site-specific issues).</a:t>
            </a:r>
          </a:p>
          <a:p>
            <a:pPr marL="800100" lvl="1" indent="-342900">
              <a:buFont typeface="+mj-lt"/>
              <a:buAutoNum type="arabicPeriod"/>
            </a:pPr>
            <a:r>
              <a:rPr lang="en-AU" sz="1500"/>
              <a:t>Sensitive environment - Review of Environmental Factors is required. Discharge protocols apply and other approvals may be necessary. This assessment will be required in areas such as National Parks</a:t>
            </a:r>
          </a:p>
          <a:p>
            <a:endParaRPr lang="en-AU" sz="1500" dirty="0"/>
          </a:p>
        </p:txBody>
      </p:sp>
      <p:pic>
        <p:nvPicPr>
          <p:cNvPr id="10" name="Picture 9" descr="A picture containing drawing&#10;&#10;Description automatically generated">
            <a:extLst>
              <a:ext uri="{FF2B5EF4-FFF2-40B4-BE49-F238E27FC236}">
                <a16:creationId xmlns:a16="http://schemas.microsoft.com/office/drawing/2014/main" id="{F70C5B8F-EA82-4167-BE4B-642352E15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342910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AU">
                <a:solidFill>
                  <a:srgbClr val="FFFFFF"/>
                </a:solidFill>
              </a:rPr>
              <a:t>Discharge Assessments</a:t>
            </a:r>
          </a:p>
        </p:txBody>
      </p:sp>
      <p:sp>
        <p:nvSpPr>
          <p:cNvPr id="3" name="Content Placeholder 2"/>
          <p:cNvSpPr>
            <a:spLocks noGrp="1"/>
          </p:cNvSpPr>
          <p:nvPr>
            <p:ph idx="1"/>
          </p:nvPr>
        </p:nvSpPr>
        <p:spPr>
          <a:xfrm>
            <a:off x="6090574" y="801866"/>
            <a:ext cx="5306084" cy="5230634"/>
          </a:xfrm>
        </p:spPr>
        <p:txBody>
          <a:bodyPr anchor="ctr">
            <a:normAutofit/>
          </a:bodyPr>
          <a:lstStyle/>
          <a:p>
            <a:r>
              <a:rPr lang="en-AU" sz="1900">
                <a:solidFill>
                  <a:srgbClr val="000000"/>
                </a:solidFill>
              </a:rPr>
              <a:t>All reasonable steps will be taken to ensure that the discharge water does not cause erosion, which could increase turbidity in the receiving waters. Where discharge occurs overland, the discharge velocity shall be as low as possible to minimise erosion, and sedimentation and erosion controls such as filter socks, sediment fences, hay bales wrapped in geotextile fabric, coir logs, etc. shall be implemented as soon as practicable. </a:t>
            </a:r>
          </a:p>
          <a:p>
            <a:r>
              <a:rPr lang="en-AU" sz="1900">
                <a:solidFill>
                  <a:srgbClr val="000000"/>
                </a:solidFill>
              </a:rPr>
              <a:t>Consideration shall be given to reusing the discharge water where practicable leading to gains for the end user.</a:t>
            </a:r>
          </a:p>
          <a:p>
            <a:r>
              <a:rPr lang="en-AU" sz="1900">
                <a:solidFill>
                  <a:srgbClr val="000000"/>
                </a:solidFill>
              </a:rPr>
              <a:t>No water shall be intentionally discharged onto private land without the prior approval of the property owner. In each case the property owner should be made aware of the typical water quality characteristics prior to discharge</a:t>
            </a:r>
          </a:p>
        </p:txBody>
      </p:sp>
      <p:pic>
        <p:nvPicPr>
          <p:cNvPr id="7" name="Picture 6" descr="A picture containing drawing&#10;&#10;Description automatically generated">
            <a:extLst>
              <a:ext uri="{FF2B5EF4-FFF2-40B4-BE49-F238E27FC236}">
                <a16:creationId xmlns:a16="http://schemas.microsoft.com/office/drawing/2014/main" id="{60668AB4-A078-43A1-9896-686336FE2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177776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127743" y="3826746"/>
            <a:ext cx="8335022" cy="935900"/>
          </a:xfrm>
        </p:spPr>
        <p:txBody>
          <a:bodyPr vert="horz" lIns="91440" tIns="45720" rIns="91440" bIns="45720" rtlCol="0" anchor="ctr">
            <a:normAutofit/>
          </a:bodyPr>
          <a:lstStyle/>
          <a:p>
            <a:r>
              <a:rPr lang="en-US" sz="2800" b="1" kern="1200" dirty="0">
                <a:latin typeface="+mj-lt"/>
                <a:ea typeface="+mj-ea"/>
                <a:cs typeface="+mj-cs"/>
              </a:rPr>
              <a:t>Potable water reservoirs are susceptible to : </a:t>
            </a:r>
            <a:br>
              <a:rPr lang="en-US" sz="2800" b="1" kern="1200" dirty="0">
                <a:latin typeface="+mj-lt"/>
                <a:ea typeface="+mj-ea"/>
                <a:cs typeface="+mj-cs"/>
              </a:rPr>
            </a:br>
            <a:r>
              <a:rPr lang="en-US" sz="2800" b="1" kern="1200" dirty="0">
                <a:latin typeface="+mj-lt"/>
                <a:ea typeface="+mj-ea"/>
                <a:cs typeface="+mj-cs"/>
              </a:rPr>
              <a:t> </a:t>
            </a:r>
          </a:p>
        </p:txBody>
      </p:sp>
      <p:pic>
        <p:nvPicPr>
          <p:cNvPr id="12" name="Picture 11" descr="A picture containing drawing&#10;&#10;Description automatically generated">
            <a:extLst>
              <a:ext uri="{FF2B5EF4-FFF2-40B4-BE49-F238E27FC236}">
                <a16:creationId xmlns:a16="http://schemas.microsoft.com/office/drawing/2014/main" id="{32FD4737-E4DC-4F06-8818-8929870E0E47}"/>
              </a:ext>
            </a:extLst>
          </p:cNvPr>
          <p:cNvPicPr>
            <a:picLocks noChangeAspect="1"/>
          </p:cNvPicPr>
          <p:nvPr/>
        </p:nvPicPr>
        <p:blipFill rotWithShape="1">
          <a:blip r:embed="rId2">
            <a:extLst>
              <a:ext uri="{28A0092B-C50C-407E-A947-70E740481C1C}">
                <a14:useLocalDpi xmlns:a14="http://schemas.microsoft.com/office/drawing/2010/main" val="0"/>
              </a:ext>
            </a:extLst>
          </a:blip>
          <a:srcRect t="4255"/>
          <a:stretch/>
        </p:blipFill>
        <p:spPr>
          <a:xfrm>
            <a:off x="19323" y="38041"/>
            <a:ext cx="5202744" cy="3736034"/>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 b="4702"/>
          <a:stretch/>
        </p:blipFill>
        <p:spPr>
          <a:xfrm>
            <a:off x="5222067" y="11"/>
            <a:ext cx="6969933" cy="3819090"/>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3" name="TextBox 2"/>
          <p:cNvSpPr txBox="1"/>
          <p:nvPr/>
        </p:nvSpPr>
        <p:spPr>
          <a:xfrm>
            <a:off x="159231" y="5057665"/>
            <a:ext cx="5851571" cy="1770300"/>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1600" dirty="0"/>
              <a:t>High levels of sediment build up</a:t>
            </a:r>
          </a:p>
          <a:p>
            <a:pPr marL="285750" indent="-228600">
              <a:lnSpc>
                <a:spcPct val="90000"/>
              </a:lnSpc>
              <a:spcAft>
                <a:spcPts val="600"/>
              </a:spcAft>
              <a:buFont typeface="Arial" panose="020B0604020202020204" pitchFamily="34" charset="0"/>
              <a:buChar char="•"/>
            </a:pPr>
            <a:r>
              <a:rPr lang="en-US" sz="1600" dirty="0"/>
              <a:t>Lime / Floc settling on tank floor </a:t>
            </a:r>
          </a:p>
          <a:p>
            <a:pPr marL="285750" indent="-228600">
              <a:lnSpc>
                <a:spcPct val="90000"/>
              </a:lnSpc>
              <a:spcAft>
                <a:spcPts val="600"/>
              </a:spcAft>
              <a:buFont typeface="Arial" panose="020B0604020202020204" pitchFamily="34" charset="0"/>
              <a:buChar char="•"/>
            </a:pPr>
            <a:r>
              <a:rPr lang="en-US" sz="1600" dirty="0"/>
              <a:t>Contamination- corroding galvanised steel ladders </a:t>
            </a:r>
          </a:p>
          <a:p>
            <a:pPr marL="285750" indent="-228600">
              <a:lnSpc>
                <a:spcPct val="90000"/>
              </a:lnSpc>
              <a:spcAft>
                <a:spcPts val="600"/>
              </a:spcAft>
              <a:buFont typeface="Arial" panose="020B0604020202020204" pitchFamily="34" charset="0"/>
              <a:buChar char="•"/>
            </a:pPr>
            <a:r>
              <a:rPr lang="en-US" sz="1600" dirty="0"/>
              <a:t>Contamination – Asbestos roofing</a:t>
            </a:r>
          </a:p>
          <a:p>
            <a:pPr marL="285750" indent="-228600">
              <a:lnSpc>
                <a:spcPct val="90000"/>
              </a:lnSpc>
              <a:spcAft>
                <a:spcPts val="600"/>
              </a:spcAft>
              <a:buFont typeface="Arial" panose="020B0604020202020204" pitchFamily="34" charset="0"/>
              <a:buChar char="•"/>
            </a:pPr>
            <a:r>
              <a:rPr lang="en-US" sz="1600" dirty="0"/>
              <a:t>Contamination – Rotten roof rafters </a:t>
            </a:r>
          </a:p>
          <a:p>
            <a:pPr marL="285750" indent="-228600">
              <a:lnSpc>
                <a:spcPct val="90000"/>
              </a:lnSpc>
              <a:spcAft>
                <a:spcPts val="600"/>
              </a:spcAft>
              <a:buFont typeface="Arial" panose="020B0604020202020204" pitchFamily="34" charset="0"/>
              <a:buChar char="•"/>
            </a:pPr>
            <a:r>
              <a:rPr lang="en-US" sz="1600" dirty="0"/>
              <a:t>Potential blockage of piping / valves and distribution system </a:t>
            </a:r>
          </a:p>
          <a:p>
            <a:pPr marL="285750" indent="-228600">
              <a:lnSpc>
                <a:spcPct val="90000"/>
              </a:lnSpc>
              <a:spcAft>
                <a:spcPts val="600"/>
              </a:spcAft>
              <a:buFont typeface="Arial" panose="020B0604020202020204" pitchFamily="34" charset="0"/>
              <a:buChar char="•"/>
            </a:pPr>
            <a:endParaRPr lang="en-US" sz="1600" dirty="0"/>
          </a:p>
        </p:txBody>
      </p:sp>
      <p:sp>
        <p:nvSpPr>
          <p:cNvPr id="5" name="TextBox 4"/>
          <p:cNvSpPr txBox="1"/>
          <p:nvPr/>
        </p:nvSpPr>
        <p:spPr>
          <a:xfrm>
            <a:off x="6096000" y="4811354"/>
            <a:ext cx="5898524" cy="1708160"/>
          </a:xfrm>
          <a:prstGeom prst="rect">
            <a:avLst/>
          </a:prstGeom>
          <a:noFill/>
        </p:spPr>
        <p:txBody>
          <a:bodyPr wrap="square" rtlCol="0">
            <a:spAutoFit/>
          </a:bodyPr>
          <a:lstStyle/>
          <a:p>
            <a:pPr>
              <a:spcAft>
                <a:spcPts val="600"/>
              </a:spcAft>
            </a:pPr>
            <a:r>
              <a:rPr lang="en-AU" b="1" dirty="0"/>
              <a:t>Resulting in environmental and water quality issues</a:t>
            </a:r>
            <a:endParaRPr lang="en-AU" dirty="0"/>
          </a:p>
          <a:p>
            <a:pPr marL="285750" indent="-285750">
              <a:spcAft>
                <a:spcPts val="600"/>
              </a:spcAft>
              <a:buFont typeface="Arial" panose="020B0604020202020204" pitchFamily="34" charset="0"/>
              <a:buChar char="•"/>
            </a:pPr>
            <a:r>
              <a:rPr lang="en-AU" dirty="0"/>
              <a:t>Sediment vacuumed by tank divers pumped to sewer or stormwater – increasing turbidity levels </a:t>
            </a:r>
          </a:p>
          <a:p>
            <a:pPr marL="285750" indent="-285750">
              <a:spcAft>
                <a:spcPts val="600"/>
              </a:spcAft>
              <a:buFont typeface="Arial" panose="020B0604020202020204" pitchFamily="34" charset="0"/>
              <a:buChar char="•"/>
            </a:pPr>
            <a:r>
              <a:rPr lang="en-AU" dirty="0"/>
              <a:t>Increase strain / demand on water treatment plants </a:t>
            </a:r>
          </a:p>
          <a:p>
            <a:pPr marL="285750" indent="-285750">
              <a:spcAft>
                <a:spcPts val="600"/>
              </a:spcAft>
              <a:buFont typeface="Arial" panose="020B0604020202020204" pitchFamily="34" charset="0"/>
              <a:buChar char="•"/>
            </a:pPr>
            <a:r>
              <a:rPr lang="en-AU" dirty="0"/>
              <a:t>Compromising water quality </a:t>
            </a:r>
          </a:p>
        </p:txBody>
      </p:sp>
      <p:sp>
        <p:nvSpPr>
          <p:cNvPr id="6" name="TextBox 5"/>
          <p:cNvSpPr txBox="1"/>
          <p:nvPr/>
        </p:nvSpPr>
        <p:spPr>
          <a:xfrm>
            <a:off x="250609" y="1133627"/>
            <a:ext cx="5035639" cy="369332"/>
          </a:xfrm>
          <a:prstGeom prst="rect">
            <a:avLst/>
          </a:prstGeom>
          <a:noFill/>
        </p:spPr>
        <p:txBody>
          <a:bodyPr wrap="square" rtlCol="0">
            <a:spAutoFit/>
          </a:bodyPr>
          <a:lstStyle/>
          <a:p>
            <a:pPr>
              <a:spcAft>
                <a:spcPts val="600"/>
              </a:spcAft>
            </a:pPr>
            <a:r>
              <a:rPr lang="en-AU" dirty="0"/>
              <a:t>Potable drinking water reservoirs </a:t>
            </a:r>
          </a:p>
        </p:txBody>
      </p:sp>
    </p:spTree>
    <p:extLst>
      <p:ext uri="{BB962C8B-B14F-4D97-AF65-F5344CB8AC3E}">
        <p14:creationId xmlns:p14="http://schemas.microsoft.com/office/powerpoint/2010/main" val="142434071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AU">
                <a:solidFill>
                  <a:srgbClr val="FFFFFF"/>
                </a:solidFill>
              </a:rPr>
              <a:t>Dechlorinating of Reservoirs</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en-AU" sz="1900">
                <a:solidFill>
                  <a:srgbClr val="000000"/>
                </a:solidFill>
              </a:rPr>
              <a:t>The relevant activities involving the discharge of water to the environment or receiving streams are:</a:t>
            </a:r>
          </a:p>
          <a:p>
            <a:pPr marL="0" indent="0">
              <a:buNone/>
            </a:pPr>
            <a:endParaRPr lang="en-AU" sz="1900">
              <a:solidFill>
                <a:srgbClr val="000000"/>
              </a:solidFill>
            </a:endParaRPr>
          </a:p>
          <a:p>
            <a:r>
              <a:rPr lang="en-AU" sz="1900">
                <a:solidFill>
                  <a:srgbClr val="000000"/>
                </a:solidFill>
              </a:rPr>
              <a:t>Discharge of drinking water (eg. to permit maintenance or construction work on a water main, pumping station or reservoir);</a:t>
            </a:r>
          </a:p>
          <a:p>
            <a:pPr lvl="0"/>
            <a:r>
              <a:rPr lang="en-AU" sz="1900">
                <a:solidFill>
                  <a:srgbClr val="000000"/>
                </a:solidFill>
              </a:rPr>
              <a:t>Cleaning water mains (eg. flushing, swabbing &amp; scouring);</a:t>
            </a:r>
          </a:p>
          <a:p>
            <a:pPr lvl="0"/>
            <a:r>
              <a:rPr lang="en-AU" sz="1900">
                <a:solidFill>
                  <a:srgbClr val="000000"/>
                </a:solidFill>
              </a:rPr>
              <a:t>Cleaning water supply reservoirs;</a:t>
            </a:r>
          </a:p>
          <a:p>
            <a:pPr lvl="0"/>
            <a:r>
              <a:rPr lang="en-AU" sz="1900">
                <a:solidFill>
                  <a:srgbClr val="000000"/>
                </a:solidFill>
              </a:rPr>
              <a:t>Disinfecting water mains (eg. new mains, existing mains following main breaks) or water supply reservoirs;</a:t>
            </a:r>
          </a:p>
          <a:p>
            <a:pPr lvl="0"/>
            <a:r>
              <a:rPr lang="en-AU" sz="1900">
                <a:solidFill>
                  <a:srgbClr val="000000"/>
                </a:solidFill>
              </a:rPr>
              <a:t>Discharge of water from excavation pits; and</a:t>
            </a:r>
          </a:p>
          <a:p>
            <a:r>
              <a:rPr lang="en-AU" sz="1900">
                <a:solidFill>
                  <a:srgbClr val="000000"/>
                </a:solidFill>
              </a:rPr>
              <a:t>Discharge of contaminated drinking water in emergency circumstances</a:t>
            </a:r>
          </a:p>
        </p:txBody>
      </p:sp>
      <p:pic>
        <p:nvPicPr>
          <p:cNvPr id="7" name="Picture 6" descr="A picture containing drawing&#10;&#10;Description automatically generated">
            <a:extLst>
              <a:ext uri="{FF2B5EF4-FFF2-40B4-BE49-F238E27FC236}">
                <a16:creationId xmlns:a16="http://schemas.microsoft.com/office/drawing/2014/main" id="{D0171A66-C3EE-4E4F-9C25-78E70D011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358573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AU">
                <a:solidFill>
                  <a:srgbClr val="FFFFFF"/>
                </a:solidFill>
              </a:rPr>
              <a:t>Chlorine ? What do we need to test for ?</a:t>
            </a:r>
          </a:p>
        </p:txBody>
      </p:sp>
      <p:graphicFrame>
        <p:nvGraphicFramePr>
          <p:cNvPr id="12" name="Content Placeholder 2">
            <a:extLst>
              <a:ext uri="{FF2B5EF4-FFF2-40B4-BE49-F238E27FC236}">
                <a16:creationId xmlns:a16="http://schemas.microsoft.com/office/drawing/2014/main" id="{1A9BB705-D60B-4BC4-80EE-94B0C3BD9F2E}"/>
              </a:ext>
            </a:extLst>
          </p:cNvPr>
          <p:cNvGraphicFramePr>
            <a:graphicFrameLocks noGrp="1"/>
          </p:cNvGraphicFramePr>
          <p:nvPr>
            <p:ph idx="1"/>
            <p:extLst>
              <p:ext uri="{D42A27DB-BD31-4B8C-83A1-F6EECF244321}">
                <p14:modId xmlns:p14="http://schemas.microsoft.com/office/powerpoint/2010/main" val="132854376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AU">
                <a:solidFill>
                  <a:srgbClr val="FFFFFF"/>
                </a:solidFill>
              </a:rPr>
              <a:t>Total Chlorine Residual</a:t>
            </a:r>
            <a:br>
              <a:rPr lang="en-AU">
                <a:solidFill>
                  <a:srgbClr val="FFFFFF"/>
                </a:solidFill>
              </a:rPr>
            </a:br>
            <a:endParaRPr lang="en-AU">
              <a:solidFill>
                <a:srgbClr val="FFFFFF"/>
              </a:solidFill>
            </a:endParaRPr>
          </a:p>
        </p:txBody>
      </p:sp>
      <p:graphicFrame>
        <p:nvGraphicFramePr>
          <p:cNvPr id="12" name="Content Placeholder 2">
            <a:extLst>
              <a:ext uri="{FF2B5EF4-FFF2-40B4-BE49-F238E27FC236}">
                <a16:creationId xmlns:a16="http://schemas.microsoft.com/office/drawing/2014/main" id="{80B0EE5F-F192-4672-983B-BA4D31A51D3B}"/>
              </a:ext>
            </a:extLst>
          </p:cNvPr>
          <p:cNvGraphicFramePr>
            <a:graphicFrameLocks noGrp="1"/>
          </p:cNvGraphicFramePr>
          <p:nvPr>
            <p:ph idx="1"/>
            <p:extLst>
              <p:ext uri="{D42A27DB-BD31-4B8C-83A1-F6EECF244321}">
                <p14:modId xmlns:p14="http://schemas.microsoft.com/office/powerpoint/2010/main" val="104756012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775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EPA Discharge water quality limits </a:t>
            </a:r>
          </a:p>
        </p:txBody>
      </p:sp>
      <p:graphicFrame>
        <p:nvGraphicFramePr>
          <p:cNvPr id="15" name="Content Placeholder 3"/>
          <p:cNvGraphicFramePr>
            <a:graphicFrameLocks noGrp="1"/>
          </p:cNvGraphicFramePr>
          <p:nvPr>
            <p:ph idx="1"/>
          </p:nvPr>
        </p:nvGraphicFramePr>
        <p:xfrm>
          <a:off x="643467" y="1850386"/>
          <a:ext cx="10905066" cy="4043886"/>
        </p:xfrm>
        <a:graphic>
          <a:graphicData uri="http://schemas.openxmlformats.org/drawingml/2006/table">
            <a:tbl>
              <a:tblPr firstRow="1" bandRow="1">
                <a:tableStyleId>{5C22544A-7EE6-4342-B048-85BDC9FD1C3A}</a:tableStyleId>
              </a:tblPr>
              <a:tblGrid>
                <a:gridCol w="4918051">
                  <a:extLst>
                    <a:ext uri="{9D8B030D-6E8A-4147-A177-3AD203B41FA5}">
                      <a16:colId xmlns:a16="http://schemas.microsoft.com/office/drawing/2014/main" val="20000"/>
                    </a:ext>
                  </a:extLst>
                </a:gridCol>
                <a:gridCol w="5987015">
                  <a:extLst>
                    <a:ext uri="{9D8B030D-6E8A-4147-A177-3AD203B41FA5}">
                      <a16:colId xmlns:a16="http://schemas.microsoft.com/office/drawing/2014/main" val="20001"/>
                    </a:ext>
                  </a:extLst>
                </a:gridCol>
              </a:tblGrid>
              <a:tr h="1321046">
                <a:tc>
                  <a:txBody>
                    <a:bodyPr/>
                    <a:lstStyle/>
                    <a:p>
                      <a:pPr algn="ctr">
                        <a:lnSpc>
                          <a:spcPts val="1300"/>
                        </a:lnSpc>
                        <a:spcAft>
                          <a:spcPts val="0"/>
                        </a:spcAft>
                      </a:pPr>
                      <a:endParaRPr lang="en-AU" sz="4100" b="1">
                        <a:effectLst/>
                      </a:endParaRPr>
                    </a:p>
                    <a:p>
                      <a:pPr algn="ctr">
                        <a:lnSpc>
                          <a:spcPts val="1300"/>
                        </a:lnSpc>
                        <a:spcAft>
                          <a:spcPts val="0"/>
                        </a:spcAft>
                      </a:pPr>
                      <a:endParaRPr lang="en-AU" sz="4100" b="1">
                        <a:effectLst/>
                      </a:endParaRPr>
                    </a:p>
                    <a:p>
                      <a:pPr algn="ctr">
                        <a:lnSpc>
                          <a:spcPts val="1300"/>
                        </a:lnSpc>
                        <a:spcAft>
                          <a:spcPts val="0"/>
                        </a:spcAft>
                      </a:pPr>
                      <a:endParaRPr lang="en-AU" sz="4100" b="1">
                        <a:effectLst/>
                      </a:endParaRPr>
                    </a:p>
                    <a:p>
                      <a:pPr algn="ctr">
                        <a:lnSpc>
                          <a:spcPts val="1300"/>
                        </a:lnSpc>
                        <a:spcAft>
                          <a:spcPts val="0"/>
                        </a:spcAft>
                      </a:pPr>
                      <a:r>
                        <a:rPr lang="en-AU" sz="4100" b="1">
                          <a:effectLst/>
                        </a:rPr>
                        <a:t>Parameter</a:t>
                      </a:r>
                    </a:p>
                    <a:p>
                      <a:pPr algn="ctr">
                        <a:lnSpc>
                          <a:spcPts val="1300"/>
                        </a:lnSpc>
                        <a:spcAft>
                          <a:spcPts val="0"/>
                        </a:spcAft>
                      </a:pPr>
                      <a:r>
                        <a:rPr lang="en-AU" sz="4100" b="1">
                          <a:effectLst/>
                        </a:rPr>
                        <a:t> </a:t>
                      </a:r>
                      <a:endParaRPr lang="en-AU" sz="4100" b="1">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solidFill>
                      <a:schemeClr val="accent1">
                        <a:lumMod val="75000"/>
                      </a:schemeClr>
                    </a:solidFill>
                  </a:tcPr>
                </a:tc>
                <a:tc>
                  <a:txBody>
                    <a:bodyPr/>
                    <a:lstStyle/>
                    <a:p>
                      <a:pPr algn="ctr">
                        <a:lnSpc>
                          <a:spcPts val="1300"/>
                        </a:lnSpc>
                        <a:spcAft>
                          <a:spcPts val="0"/>
                        </a:spcAft>
                      </a:pPr>
                      <a:endParaRPr lang="en-AU" sz="4100" b="1">
                        <a:effectLst/>
                      </a:endParaRPr>
                    </a:p>
                    <a:p>
                      <a:pPr algn="ctr">
                        <a:lnSpc>
                          <a:spcPts val="1300"/>
                        </a:lnSpc>
                        <a:spcAft>
                          <a:spcPts val="0"/>
                        </a:spcAft>
                      </a:pPr>
                      <a:endParaRPr lang="en-AU" sz="4100" b="1">
                        <a:effectLst/>
                      </a:endParaRPr>
                    </a:p>
                    <a:p>
                      <a:pPr algn="ctr">
                        <a:lnSpc>
                          <a:spcPts val="1300"/>
                        </a:lnSpc>
                        <a:spcAft>
                          <a:spcPts val="0"/>
                        </a:spcAft>
                      </a:pPr>
                      <a:endParaRPr lang="en-AU" sz="4100" b="1">
                        <a:effectLst/>
                      </a:endParaRPr>
                    </a:p>
                    <a:p>
                      <a:pPr algn="ctr">
                        <a:lnSpc>
                          <a:spcPts val="1300"/>
                        </a:lnSpc>
                        <a:spcAft>
                          <a:spcPts val="0"/>
                        </a:spcAft>
                      </a:pPr>
                      <a:r>
                        <a:rPr lang="en-AU" sz="4100" b="1">
                          <a:effectLst/>
                        </a:rPr>
                        <a:t>Discharge Limit</a:t>
                      </a:r>
                      <a:endParaRPr lang="en-AU" sz="4100" b="1">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solidFill>
                      <a:schemeClr val="accent1">
                        <a:lumMod val="75000"/>
                      </a:schemeClr>
                    </a:solidFill>
                  </a:tcPr>
                </a:tc>
                <a:extLst>
                  <a:ext uri="{0D108BD9-81ED-4DB2-BD59-A6C34878D82A}">
                    <a16:rowId xmlns:a16="http://schemas.microsoft.com/office/drawing/2014/main" val="10000"/>
                  </a:ext>
                </a:extLst>
              </a:tr>
              <a:tr h="544568">
                <a:tc>
                  <a:txBody>
                    <a:bodyPr/>
                    <a:lstStyle/>
                    <a:p>
                      <a:pPr>
                        <a:lnSpc>
                          <a:spcPts val="1300"/>
                        </a:lnSpc>
                        <a:spcAft>
                          <a:spcPts val="0"/>
                        </a:spcAft>
                      </a:pPr>
                      <a:r>
                        <a:rPr lang="en-AU" sz="2300">
                          <a:effectLst/>
                        </a:rPr>
                        <a:t> </a:t>
                      </a:r>
                    </a:p>
                    <a:p>
                      <a:pPr>
                        <a:lnSpc>
                          <a:spcPts val="1300"/>
                        </a:lnSpc>
                        <a:spcAft>
                          <a:spcPts val="0"/>
                        </a:spcAft>
                      </a:pPr>
                      <a:r>
                        <a:rPr lang="en-AU" sz="2300">
                          <a:effectLst/>
                        </a:rPr>
                        <a:t>pH range</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tc>
                  <a:txBody>
                    <a:bodyPr/>
                    <a:lstStyle/>
                    <a:p>
                      <a:pPr algn="ctr">
                        <a:lnSpc>
                          <a:spcPts val="1300"/>
                        </a:lnSpc>
                        <a:spcAft>
                          <a:spcPts val="0"/>
                        </a:spcAft>
                      </a:pPr>
                      <a:endParaRPr lang="en-AU" sz="2300">
                        <a:effectLst/>
                      </a:endParaRPr>
                    </a:p>
                    <a:p>
                      <a:pPr algn="ctr">
                        <a:lnSpc>
                          <a:spcPts val="1300"/>
                        </a:lnSpc>
                        <a:spcAft>
                          <a:spcPts val="0"/>
                        </a:spcAft>
                      </a:pPr>
                      <a:r>
                        <a:rPr lang="en-AU" sz="2300">
                          <a:effectLst/>
                        </a:rPr>
                        <a:t>6.5 – 8.5</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extLst>
                  <a:ext uri="{0D108BD9-81ED-4DB2-BD59-A6C34878D82A}">
                    <a16:rowId xmlns:a16="http://schemas.microsoft.com/office/drawing/2014/main" val="10001"/>
                  </a:ext>
                </a:extLst>
              </a:tr>
              <a:tr h="544568">
                <a:tc>
                  <a:txBody>
                    <a:bodyPr/>
                    <a:lstStyle/>
                    <a:p>
                      <a:pPr>
                        <a:lnSpc>
                          <a:spcPts val="1300"/>
                        </a:lnSpc>
                        <a:spcAft>
                          <a:spcPts val="0"/>
                        </a:spcAft>
                      </a:pPr>
                      <a:endParaRPr lang="en-AU" sz="2300">
                        <a:effectLst/>
                      </a:endParaRPr>
                    </a:p>
                    <a:p>
                      <a:pPr>
                        <a:lnSpc>
                          <a:spcPts val="1300"/>
                        </a:lnSpc>
                        <a:spcAft>
                          <a:spcPts val="0"/>
                        </a:spcAft>
                      </a:pPr>
                      <a:r>
                        <a:rPr lang="en-AU" sz="2300">
                          <a:effectLst/>
                        </a:rPr>
                        <a:t>Total chlorine residual</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tc>
                  <a:txBody>
                    <a:bodyPr/>
                    <a:lstStyle/>
                    <a:p>
                      <a:pPr algn="ctr">
                        <a:lnSpc>
                          <a:spcPts val="1300"/>
                        </a:lnSpc>
                        <a:spcAft>
                          <a:spcPts val="0"/>
                        </a:spcAft>
                      </a:pPr>
                      <a:endParaRPr lang="en-AU" sz="2300" kern="1200">
                        <a:solidFill>
                          <a:schemeClr val="dk1"/>
                        </a:solidFill>
                        <a:effectLst/>
                        <a:latin typeface="+mn-lt"/>
                        <a:ea typeface="+mn-ea"/>
                        <a:cs typeface="+mn-cs"/>
                      </a:endParaRPr>
                    </a:p>
                    <a:p>
                      <a:pPr algn="ctr">
                        <a:lnSpc>
                          <a:spcPts val="1300"/>
                        </a:lnSpc>
                        <a:spcAft>
                          <a:spcPts val="0"/>
                        </a:spcAft>
                      </a:pPr>
                      <a:r>
                        <a:rPr lang="en-AU" sz="2300" kern="1200">
                          <a:solidFill>
                            <a:schemeClr val="dk1"/>
                          </a:solidFill>
                          <a:effectLst/>
                          <a:latin typeface="+mn-lt"/>
                          <a:ea typeface="+mn-ea"/>
                          <a:cs typeface="+mn-cs"/>
                        </a:rPr>
                        <a:t>0.01 mg/L *</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extLst>
                  <a:ext uri="{0D108BD9-81ED-4DB2-BD59-A6C34878D82A}">
                    <a16:rowId xmlns:a16="http://schemas.microsoft.com/office/drawing/2014/main" val="10002"/>
                  </a:ext>
                </a:extLst>
              </a:tr>
              <a:tr h="544568">
                <a:tc>
                  <a:txBody>
                    <a:bodyPr/>
                    <a:lstStyle/>
                    <a:p>
                      <a:pPr>
                        <a:lnSpc>
                          <a:spcPts val="1300"/>
                        </a:lnSpc>
                        <a:spcAft>
                          <a:spcPts val="0"/>
                        </a:spcAft>
                      </a:pPr>
                      <a:endParaRPr lang="en-AU" sz="2300">
                        <a:effectLst/>
                      </a:endParaRPr>
                    </a:p>
                    <a:p>
                      <a:pPr>
                        <a:lnSpc>
                          <a:spcPts val="1300"/>
                        </a:lnSpc>
                        <a:spcAft>
                          <a:spcPts val="0"/>
                        </a:spcAft>
                      </a:pPr>
                      <a:r>
                        <a:rPr lang="en-AU" sz="2300">
                          <a:effectLst/>
                        </a:rPr>
                        <a:t>Fluoride ion</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tc>
                  <a:txBody>
                    <a:bodyPr/>
                    <a:lstStyle/>
                    <a:p>
                      <a:pPr algn="ctr">
                        <a:lnSpc>
                          <a:spcPts val="1300"/>
                        </a:lnSpc>
                        <a:spcAft>
                          <a:spcPts val="0"/>
                        </a:spcAft>
                      </a:pPr>
                      <a:endParaRPr lang="en-AU" sz="2300">
                        <a:effectLst/>
                      </a:endParaRPr>
                    </a:p>
                    <a:p>
                      <a:pPr algn="ctr">
                        <a:lnSpc>
                          <a:spcPts val="1300"/>
                        </a:lnSpc>
                        <a:spcAft>
                          <a:spcPts val="0"/>
                        </a:spcAft>
                      </a:pPr>
                      <a:r>
                        <a:rPr lang="en-AU" sz="2300">
                          <a:effectLst/>
                        </a:rPr>
                        <a:t>1.5 mg/L</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extLst>
                  <a:ext uri="{0D108BD9-81ED-4DB2-BD59-A6C34878D82A}">
                    <a16:rowId xmlns:a16="http://schemas.microsoft.com/office/drawing/2014/main" val="10003"/>
                  </a:ext>
                </a:extLst>
              </a:tr>
              <a:tr h="544568">
                <a:tc>
                  <a:txBody>
                    <a:bodyPr/>
                    <a:lstStyle/>
                    <a:p>
                      <a:pPr>
                        <a:lnSpc>
                          <a:spcPts val="1300"/>
                        </a:lnSpc>
                        <a:spcAft>
                          <a:spcPts val="0"/>
                        </a:spcAft>
                      </a:pPr>
                      <a:endParaRPr lang="en-AU" sz="2300">
                        <a:effectLst/>
                      </a:endParaRPr>
                    </a:p>
                    <a:p>
                      <a:pPr>
                        <a:lnSpc>
                          <a:spcPts val="1300"/>
                        </a:lnSpc>
                        <a:spcAft>
                          <a:spcPts val="0"/>
                        </a:spcAft>
                      </a:pPr>
                      <a:r>
                        <a:rPr lang="en-AU" sz="2300">
                          <a:effectLst/>
                        </a:rPr>
                        <a:t>Suspended solids</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tc>
                  <a:txBody>
                    <a:bodyPr/>
                    <a:lstStyle/>
                    <a:p>
                      <a:pPr algn="ctr">
                        <a:lnSpc>
                          <a:spcPts val="1300"/>
                        </a:lnSpc>
                        <a:spcAft>
                          <a:spcPts val="0"/>
                        </a:spcAft>
                      </a:pPr>
                      <a:endParaRPr lang="en-AU" sz="2300">
                        <a:effectLst/>
                      </a:endParaRPr>
                    </a:p>
                    <a:p>
                      <a:pPr algn="ctr">
                        <a:lnSpc>
                          <a:spcPts val="1300"/>
                        </a:lnSpc>
                        <a:spcAft>
                          <a:spcPts val="0"/>
                        </a:spcAft>
                      </a:pPr>
                      <a:r>
                        <a:rPr lang="en-AU" sz="2300">
                          <a:effectLst/>
                        </a:rPr>
                        <a:t>30 mg/L</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extLst>
                  <a:ext uri="{0D108BD9-81ED-4DB2-BD59-A6C34878D82A}">
                    <a16:rowId xmlns:a16="http://schemas.microsoft.com/office/drawing/2014/main" val="10004"/>
                  </a:ext>
                </a:extLst>
              </a:tr>
              <a:tr h="544568">
                <a:tc>
                  <a:txBody>
                    <a:bodyPr/>
                    <a:lstStyle/>
                    <a:p>
                      <a:pPr>
                        <a:lnSpc>
                          <a:spcPts val="1300"/>
                        </a:lnSpc>
                        <a:spcAft>
                          <a:spcPts val="0"/>
                        </a:spcAft>
                      </a:pPr>
                      <a:endParaRPr lang="en-AU" sz="2300">
                        <a:effectLst/>
                      </a:endParaRPr>
                    </a:p>
                    <a:p>
                      <a:pPr>
                        <a:lnSpc>
                          <a:spcPts val="1300"/>
                        </a:lnSpc>
                        <a:spcAft>
                          <a:spcPts val="0"/>
                        </a:spcAft>
                      </a:pPr>
                      <a:r>
                        <a:rPr lang="en-AU" sz="2300">
                          <a:effectLst/>
                        </a:rPr>
                        <a:t>Other Contaminants</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tc>
                  <a:txBody>
                    <a:bodyPr/>
                    <a:lstStyle/>
                    <a:p>
                      <a:pPr algn="ctr">
                        <a:lnSpc>
                          <a:spcPts val="1300"/>
                        </a:lnSpc>
                        <a:spcAft>
                          <a:spcPts val="0"/>
                        </a:spcAft>
                      </a:pPr>
                      <a:endParaRPr lang="en-AU" sz="2300">
                        <a:effectLst/>
                      </a:endParaRPr>
                    </a:p>
                    <a:p>
                      <a:pPr algn="ctr">
                        <a:lnSpc>
                          <a:spcPts val="1300"/>
                        </a:lnSpc>
                        <a:spcAft>
                          <a:spcPts val="0"/>
                        </a:spcAft>
                      </a:pPr>
                      <a:r>
                        <a:rPr lang="en-AU" sz="2300">
                          <a:effectLst/>
                        </a:rPr>
                        <a:t>Seek advice from EPA</a:t>
                      </a:r>
                      <a:endParaRPr lang="en-AU" sz="2300">
                        <a:effectLst/>
                        <a:latin typeface="Arial" panose="020B0604020202020204" pitchFamily="34" charset="0"/>
                        <a:ea typeface="Times New Roman" panose="02020603050405020304" pitchFamily="18" charset="0"/>
                        <a:cs typeface="Times New Roman" panose="02020603050405020304" pitchFamily="18" charset="0"/>
                      </a:endParaRPr>
                    </a:p>
                  </a:txBody>
                  <a:tcPr marL="100467" marR="100467"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0312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200" b="1">
                <a:solidFill>
                  <a:srgbClr val="FFFFFF"/>
                </a:solidFill>
              </a:rPr>
              <a:t>Water Quality Guidelines – USEPA &amp; EPA (Australia) </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10;&#10;Description automatically generated">
            <a:extLst>
              <a:ext uri="{FF2B5EF4-FFF2-40B4-BE49-F238E27FC236}">
                <a16:creationId xmlns:a16="http://schemas.microsoft.com/office/drawing/2014/main" id="{65746D9C-1704-446B-91CE-41D85BDA6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34" y="2426818"/>
            <a:ext cx="5330182"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8107" y="3777102"/>
            <a:ext cx="5895763" cy="1297067"/>
          </a:xfrm>
          <a:prstGeom prst="rect">
            <a:avLst/>
          </a:prstGeom>
        </p:spPr>
      </p:pic>
    </p:spTree>
    <p:extLst>
      <p:ext uri="{BB962C8B-B14F-4D97-AF65-F5344CB8AC3E}">
        <p14:creationId xmlns:p14="http://schemas.microsoft.com/office/powerpoint/2010/main" val="3919861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588483" y="398746"/>
            <a:ext cx="4977976" cy="1454051"/>
          </a:xfrm>
        </p:spPr>
        <p:txBody>
          <a:bodyPr vert="horz" lIns="91440" tIns="45720" rIns="91440" bIns="45720" rtlCol="0" anchor="ctr">
            <a:normAutofit/>
          </a:bodyPr>
          <a:lstStyle/>
          <a:p>
            <a:r>
              <a:rPr lang="en-US" sz="3100" kern="1200" dirty="0">
                <a:solidFill>
                  <a:srgbClr val="000000"/>
                </a:solidFill>
                <a:latin typeface="+mj-lt"/>
                <a:ea typeface="+mj-ea"/>
                <a:cs typeface="+mj-cs"/>
              </a:rPr>
              <a:t>Field declorination system- Dive clean operations unit</a:t>
            </a:r>
          </a:p>
        </p:txBody>
      </p:sp>
      <p:sp>
        <p:nvSpPr>
          <p:cNvPr id="18"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3">
            <a:alphaModFix/>
            <a:extLst>
              <a:ext uri="{28A0092B-C50C-407E-A947-70E740481C1C}">
                <a14:useLocalDpi xmlns:a14="http://schemas.microsoft.com/office/drawing/2010/main" val="0"/>
              </a:ext>
            </a:extLst>
          </a:blip>
          <a:srcRect t="8116"/>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9" name="Rectangle 8"/>
          <p:cNvSpPr/>
          <p:nvPr/>
        </p:nvSpPr>
        <p:spPr>
          <a:xfrm>
            <a:off x="446036" y="2106933"/>
            <a:ext cx="6186678" cy="4055318"/>
          </a:xfrm>
          <a:prstGeom prst="rect">
            <a:avLst/>
          </a:prstGeom>
        </p:spPr>
        <p:txBody>
          <a:bodyPr vert="horz" lIns="91440" tIns="45720" rIns="91440" bIns="45720" rtlCol="0" anchor="ctr">
            <a:normAutofit/>
          </a:bodyPr>
          <a:lstStyle/>
          <a:p>
            <a:pPr marL="342900" indent="-342900">
              <a:lnSpc>
                <a:spcPct val="90000"/>
              </a:lnSpc>
              <a:spcAft>
                <a:spcPts val="600"/>
              </a:spcAft>
              <a:buFont typeface="+mj-lt"/>
              <a:buAutoNum type="arabicPeriod"/>
            </a:pPr>
            <a:r>
              <a:rPr lang="en-US" sz="1700" dirty="0">
                <a:solidFill>
                  <a:srgbClr val="000000"/>
                </a:solidFill>
              </a:rPr>
              <a:t>The de-chlorination diffuser  provides a reliable</a:t>
            </a:r>
            <a:br>
              <a:rPr lang="en-US" sz="1700" dirty="0">
                <a:solidFill>
                  <a:srgbClr val="000000"/>
                </a:solidFill>
              </a:rPr>
            </a:br>
            <a:r>
              <a:rPr lang="en-US" sz="1700" dirty="0">
                <a:solidFill>
                  <a:srgbClr val="000000"/>
                </a:solidFill>
              </a:rPr>
              <a:t>method of removing chlorine residual from water flows.</a:t>
            </a:r>
          </a:p>
          <a:p>
            <a:pPr marL="342900" indent="-342900">
              <a:lnSpc>
                <a:spcPct val="90000"/>
              </a:lnSpc>
              <a:spcAft>
                <a:spcPts val="600"/>
              </a:spcAft>
              <a:buFont typeface="+mj-lt"/>
              <a:buAutoNum type="arabicPeriod"/>
            </a:pPr>
            <a:r>
              <a:rPr lang="en-US" sz="1700" dirty="0">
                <a:solidFill>
                  <a:srgbClr val="000000"/>
                </a:solidFill>
              </a:rPr>
              <a:t> Designed to dose Enviro-C Vitamin C or Vit D </a:t>
            </a:r>
            <a:r>
              <a:rPr lang="en-US" sz="1700" dirty="0" err="1">
                <a:solidFill>
                  <a:srgbClr val="000000"/>
                </a:solidFill>
              </a:rPr>
              <a:t>Chlor</a:t>
            </a:r>
            <a:r>
              <a:rPr lang="en-US" sz="1700" dirty="0">
                <a:solidFill>
                  <a:srgbClr val="000000"/>
                </a:solidFill>
              </a:rPr>
              <a:t> de-chlorination tablets, the system provides complete neutralization of chlorine and chloramines from water flows. </a:t>
            </a:r>
          </a:p>
          <a:p>
            <a:pPr marL="342900" indent="-342900">
              <a:lnSpc>
                <a:spcPct val="90000"/>
              </a:lnSpc>
              <a:spcAft>
                <a:spcPts val="600"/>
              </a:spcAft>
              <a:buFont typeface="+mj-lt"/>
              <a:buAutoNum type="arabicPeriod"/>
            </a:pPr>
            <a:r>
              <a:rPr lang="en-US" sz="1700" dirty="0">
                <a:solidFill>
                  <a:srgbClr val="000000"/>
                </a:solidFill>
              </a:rPr>
              <a:t>The unit provides a chemical dose in direct correlation to the amount and velocity of the incoming flow. </a:t>
            </a:r>
          </a:p>
          <a:p>
            <a:pPr marL="342900" indent="-342900">
              <a:lnSpc>
                <a:spcPct val="90000"/>
              </a:lnSpc>
              <a:spcAft>
                <a:spcPts val="600"/>
              </a:spcAft>
              <a:buFont typeface="+mj-lt"/>
              <a:buAutoNum type="arabicPeriod"/>
            </a:pPr>
            <a:r>
              <a:rPr lang="en-US" sz="1700" dirty="0">
                <a:solidFill>
                  <a:srgbClr val="000000"/>
                </a:solidFill>
              </a:rPr>
              <a:t>Dive operations team incorporates the de-chlorination  system when completing a potable water reservoir clean</a:t>
            </a:r>
            <a:br>
              <a:rPr lang="en-US" sz="1700" dirty="0">
                <a:solidFill>
                  <a:srgbClr val="000000"/>
                </a:solidFill>
              </a:rPr>
            </a:br>
            <a:br>
              <a:rPr lang="en-US" sz="1700" dirty="0">
                <a:solidFill>
                  <a:srgbClr val="000000"/>
                </a:solidFill>
              </a:rPr>
            </a:br>
            <a:endParaRPr lang="en-US" sz="1700" dirty="0">
              <a:solidFill>
                <a:srgbClr val="000000"/>
              </a:solidFill>
            </a:endParaRPr>
          </a:p>
        </p:txBody>
      </p:sp>
      <p:sp>
        <p:nvSpPr>
          <p:cNvPr id="20"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p:cNvPicPr>
            <a:picLocks noChangeAspect="1"/>
          </p:cNvPicPr>
          <p:nvPr/>
        </p:nvPicPr>
        <p:blipFill rotWithShape="1">
          <a:blip r:embed="rId4">
            <a:alphaModFix/>
            <a:extLst>
              <a:ext uri="{28A0092B-C50C-407E-A947-70E740481C1C}">
                <a14:useLocalDpi xmlns:a14="http://schemas.microsoft.com/office/drawing/2010/main" val="0"/>
              </a:ext>
            </a:extLst>
          </a:blip>
          <a:srcRect t="3505" r="1" b="17599"/>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pic>
        <p:nvPicPr>
          <p:cNvPr id="15" name="Picture 14" descr="A picture containing drawing&#10;&#10;Description automatically generated">
            <a:extLst>
              <a:ext uri="{FF2B5EF4-FFF2-40B4-BE49-F238E27FC236}">
                <a16:creationId xmlns:a16="http://schemas.microsoft.com/office/drawing/2014/main" id="{71516840-C48A-46AA-AE55-076AE873A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768" y="5188260"/>
            <a:ext cx="1834263" cy="1375697"/>
          </a:xfrm>
          <a:prstGeom prst="rect">
            <a:avLst/>
          </a:prstGeom>
        </p:spPr>
      </p:pic>
    </p:spTree>
    <p:extLst>
      <p:ext uri="{BB962C8B-B14F-4D97-AF65-F5344CB8AC3E}">
        <p14:creationId xmlns:p14="http://schemas.microsoft.com/office/powerpoint/2010/main" val="2899473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2451"/>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AU" sz="3100"/>
              <a:t>High velocity high volume scour discharges</a:t>
            </a:r>
          </a:p>
        </p:txBody>
      </p:sp>
      <p:cxnSp>
        <p:nvCxnSpPr>
          <p:cNvPr id="14"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16" y="3417573"/>
            <a:ext cx="4593021" cy="2619839"/>
          </a:xfrm>
        </p:spPr>
        <p:txBody>
          <a:bodyPr anchor="ctr">
            <a:normAutofit/>
          </a:bodyPr>
          <a:lstStyle/>
          <a:p>
            <a:pPr marL="0" indent="0">
              <a:buNone/>
            </a:pPr>
            <a:r>
              <a:rPr lang="en-AU" sz="1800"/>
              <a:t>Higher capacity dosing systems for high velocity water discharge </a:t>
            </a:r>
          </a:p>
          <a:p>
            <a:r>
              <a:rPr lang="en-AU" sz="1800"/>
              <a:t>Liquid ( based on venturi )</a:t>
            </a:r>
          </a:p>
          <a:p>
            <a:r>
              <a:rPr lang="en-AU" sz="1800"/>
              <a:t>Granular slow dissolving </a:t>
            </a:r>
          </a:p>
          <a:p>
            <a:r>
              <a:rPr lang="en-AU" sz="1800"/>
              <a:t>Geotextile matts containing slow</a:t>
            </a:r>
          </a:p>
          <a:p>
            <a:pPr marL="0" indent="0">
              <a:buNone/>
            </a:pPr>
            <a:r>
              <a:rPr lang="en-AU" sz="1800"/>
              <a:t> dissolving tablets </a:t>
            </a:r>
          </a:p>
        </p:txBody>
      </p:sp>
    </p:spTree>
    <p:extLst>
      <p:ext uri="{BB962C8B-B14F-4D97-AF65-F5344CB8AC3E}">
        <p14:creationId xmlns:p14="http://schemas.microsoft.com/office/powerpoint/2010/main" val="4141478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r>
              <a:rPr lang="en-US" sz="4100" kern="1200" dirty="0">
                <a:solidFill>
                  <a:srgbClr val="FFFFFF"/>
                </a:solidFill>
                <a:latin typeface="+mj-lt"/>
                <a:ea typeface="+mj-ea"/>
                <a:cs typeface="+mj-cs"/>
              </a:rPr>
              <a:t>De-chlorination Field test Water Treatment Plant</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2" b="2790"/>
          <a:stretch/>
        </p:blipFill>
        <p:spPr>
          <a:xfrm rot="10800000">
            <a:off x="317635" y="321733"/>
            <a:ext cx="4151681" cy="302683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55" r="33686" b="1"/>
          <a:stretch/>
        </p:blipFill>
        <p:spPr>
          <a:xfrm rot="5400000">
            <a:off x="4916034" y="44654"/>
            <a:ext cx="2985818" cy="3539976"/>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19311C24-95BA-4B81-BEB7-979057A70776}"/>
              </a:ext>
            </a:extLst>
          </p:cNvPr>
          <p:cNvPicPr>
            <a:picLocks noChangeAspect="1"/>
          </p:cNvPicPr>
          <p:nvPr/>
        </p:nvPicPr>
        <p:blipFill rotWithShape="1">
          <a:blip r:embed="rId4">
            <a:extLst>
              <a:ext uri="{28A0092B-C50C-407E-A947-70E740481C1C}">
                <a14:useLocalDpi xmlns:a14="http://schemas.microsoft.com/office/drawing/2010/main" val="0"/>
              </a:ext>
            </a:extLst>
          </a:blip>
          <a:srcRect l="5723" r="5470" b="3"/>
          <a:stretch/>
        </p:blipFill>
        <p:spPr>
          <a:xfrm>
            <a:off x="8348570" y="321734"/>
            <a:ext cx="3535590" cy="2985818"/>
          </a:xfrm>
          <a:prstGeom prst="rect">
            <a:avLst/>
          </a:prstGeom>
        </p:spPr>
      </p:pic>
      <p:cxnSp>
        <p:nvCxnSpPr>
          <p:cNvPr id="30" name="Straight Connector 29">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rotWithShape="1">
          <a:blip r:embed="rId5">
            <a:extLst>
              <a:ext uri="{28A0092B-C50C-407E-A947-70E740481C1C}">
                <a14:useLocalDpi xmlns:a14="http://schemas.microsoft.com/office/drawing/2010/main" val="0"/>
              </a:ext>
            </a:extLst>
          </a:blip>
          <a:srcRect t="2997" r="-1" b="-1"/>
          <a:stretch/>
        </p:blipFill>
        <p:spPr>
          <a:xfrm>
            <a:off x="317635" y="3509433"/>
            <a:ext cx="4160452" cy="3026833"/>
          </a:xfrm>
          <a:prstGeom prst="rect">
            <a:avLst/>
          </a:prstGeom>
        </p:spPr>
      </p:pic>
    </p:spTree>
    <p:extLst>
      <p:ext uri="{BB962C8B-B14F-4D97-AF65-F5344CB8AC3E}">
        <p14:creationId xmlns:p14="http://schemas.microsoft.com/office/powerpoint/2010/main" val="128898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17">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9270" y="4615840"/>
            <a:ext cx="3885141" cy="1526741"/>
          </a:xfrm>
        </p:spPr>
        <p:txBody>
          <a:bodyPr>
            <a:normAutofit/>
          </a:bodyPr>
          <a:lstStyle/>
          <a:p>
            <a:pPr algn="r"/>
            <a:r>
              <a:rPr lang="en-AU" sz="3000">
                <a:solidFill>
                  <a:schemeClr val="bg1"/>
                </a:solidFill>
              </a:rPr>
              <a:t>Field test – Dubbo Water Treatment Plant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060" r="2" b="3028"/>
          <a:stretch/>
        </p:blipFill>
        <p:spPr>
          <a:xfrm>
            <a:off x="393308" y="352931"/>
            <a:ext cx="5559480" cy="374904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B90D8D9-5116-4EFE-8C7F-3D6B3BADDAC7}"/>
              </a:ext>
            </a:extLst>
          </p:cNvPr>
          <p:cNvPicPr>
            <a:picLocks noChangeAspect="1"/>
          </p:cNvPicPr>
          <p:nvPr/>
        </p:nvPicPr>
        <p:blipFill rotWithShape="1">
          <a:blip r:embed="rId3">
            <a:extLst>
              <a:ext uri="{28A0092B-C50C-407E-A947-70E740481C1C}">
                <a14:useLocalDpi xmlns:a14="http://schemas.microsoft.com/office/drawing/2010/main" val="0"/>
              </a:ext>
            </a:extLst>
          </a:blip>
          <a:srcRect t="9884" r="-3" b="-3"/>
          <a:stretch/>
        </p:blipFill>
        <p:spPr>
          <a:xfrm>
            <a:off x="6251736" y="357013"/>
            <a:ext cx="5546955" cy="3749040"/>
          </a:xfrm>
          <a:prstGeom prst="rect">
            <a:avLst/>
          </a:prstGeom>
        </p:spPr>
      </p:pic>
      <p:cxnSp>
        <p:nvCxnSpPr>
          <p:cNvPr id="42" name="Straight Connector 19">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45336" y="4615840"/>
            <a:ext cx="6609921" cy="1526741"/>
          </a:xfrm>
        </p:spPr>
        <p:txBody>
          <a:bodyPr anchor="ctr">
            <a:normAutofit/>
          </a:bodyPr>
          <a:lstStyle/>
          <a:p>
            <a:pPr marL="0" indent="0">
              <a:buNone/>
            </a:pPr>
            <a:r>
              <a:rPr lang="en-AU" sz="1900">
                <a:solidFill>
                  <a:schemeClr val="bg1"/>
                </a:solidFill>
              </a:rPr>
              <a:t>Scope :- Test effectiveness of field dechlorination system in </a:t>
            </a:r>
          </a:p>
          <a:p>
            <a:pPr marL="0" indent="0">
              <a:buNone/>
            </a:pPr>
            <a:r>
              <a:rPr lang="en-AU" sz="1900">
                <a:solidFill>
                  <a:schemeClr val="bg1"/>
                </a:solidFill>
              </a:rPr>
              <a:t>Reducing Chlorine from discharged water out of reservoir tank </a:t>
            </a:r>
          </a:p>
          <a:p>
            <a:pPr marL="0" indent="0">
              <a:buNone/>
            </a:pPr>
            <a:r>
              <a:rPr lang="en-AU" sz="1900">
                <a:solidFill>
                  <a:schemeClr val="bg1"/>
                </a:solidFill>
              </a:rPr>
              <a:t> </a:t>
            </a:r>
          </a:p>
          <a:p>
            <a:pPr marL="0" indent="0">
              <a:buNone/>
            </a:pPr>
            <a:r>
              <a:rPr lang="en-AU" sz="1900">
                <a:solidFill>
                  <a:schemeClr val="bg1"/>
                </a:solidFill>
              </a:rPr>
              <a:t>Site :- Dubbo Water Treatment Plant – Clear water tank 1</a:t>
            </a:r>
          </a:p>
        </p:txBody>
      </p:sp>
    </p:spTree>
    <p:extLst>
      <p:ext uri="{BB962C8B-B14F-4D97-AF65-F5344CB8AC3E}">
        <p14:creationId xmlns:p14="http://schemas.microsoft.com/office/powerpoint/2010/main" val="110045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35000"/>
            <a:extLst>
              <a:ext uri="{28A0092B-C50C-407E-A947-70E740481C1C}">
                <a14:useLocalDpi xmlns:a14="http://schemas.microsoft.com/office/drawing/2010/main" val="0"/>
              </a:ext>
            </a:extLst>
          </a:blip>
          <a:srcRect t="2570" b="22452"/>
          <a:stretch/>
        </p:blipFill>
        <p:spPr>
          <a:xfrm>
            <a:off x="-1" y="-30"/>
            <a:ext cx="12192000" cy="6855958"/>
          </a:xfrm>
          <a:prstGeom prst="rect">
            <a:avLst/>
          </a:prstGeom>
        </p:spPr>
      </p:pic>
      <p:sp>
        <p:nvSpPr>
          <p:cNvPr id="2" name="Title 1"/>
          <p:cNvSpPr>
            <a:spLocks noGrp="1"/>
          </p:cNvSpPr>
          <p:nvPr>
            <p:ph type="title"/>
          </p:nvPr>
        </p:nvSpPr>
        <p:spPr>
          <a:xfrm>
            <a:off x="643467" y="130619"/>
            <a:ext cx="4666470" cy="2076333"/>
          </a:xfrm>
        </p:spPr>
        <p:txBody>
          <a:bodyPr vert="horz" lIns="91440" tIns="45720" rIns="91440" bIns="45720" rtlCol="0" anchor="t">
            <a:normAutofit/>
          </a:bodyPr>
          <a:lstStyle/>
          <a:p>
            <a:r>
              <a:rPr lang="en-US" sz="4800" kern="1200" dirty="0">
                <a:solidFill>
                  <a:schemeClr val="tx1"/>
                </a:solidFill>
                <a:latin typeface="+mj-lt"/>
                <a:ea typeface="+mj-ea"/>
                <a:cs typeface="+mj-cs"/>
              </a:rPr>
              <a:t>Field test – </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De-chlorination </a:t>
            </a:r>
          </a:p>
        </p:txBody>
      </p:sp>
      <p:sp>
        <p:nvSpPr>
          <p:cNvPr id="3" name="Content Placeholder 2"/>
          <p:cNvSpPr>
            <a:spLocks noGrp="1"/>
          </p:cNvSpPr>
          <p:nvPr>
            <p:ph idx="1"/>
          </p:nvPr>
        </p:nvSpPr>
        <p:spPr>
          <a:xfrm>
            <a:off x="343994" y="2645089"/>
            <a:ext cx="5376086" cy="972180"/>
          </a:xfrm>
        </p:spPr>
        <p:txBody>
          <a:bodyPr vert="horz" lIns="91440" tIns="45720" rIns="91440" bIns="45720" rtlCol="0" anchor="b">
            <a:noAutofit/>
          </a:bodyPr>
          <a:lstStyle/>
          <a:p>
            <a:pPr marL="0" indent="0">
              <a:buNone/>
            </a:pPr>
            <a:r>
              <a:rPr lang="en-US" kern="1200" dirty="0">
                <a:solidFill>
                  <a:schemeClr val="tx1"/>
                </a:solidFill>
                <a:latin typeface="+mn-lt"/>
                <a:ea typeface="+mn-ea"/>
                <a:cs typeface="+mn-cs"/>
              </a:rPr>
              <a:t>Site :- Routine water vacuuming and internal inspection of Clearwater tank No.1 </a:t>
            </a:r>
          </a:p>
        </p:txBody>
      </p:sp>
      <p:sp>
        <p:nvSpPr>
          <p:cNvPr id="17" name="Freeform: Shape 16">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95" r="24096"/>
          <a:stretch/>
        </p:blipFill>
        <p:spPr>
          <a:xfrm>
            <a:off x="6021086" y="544804"/>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3061212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35000"/>
            <a:extLst>
              <a:ext uri="{28A0092B-C50C-407E-A947-70E740481C1C}">
                <a14:useLocalDpi xmlns:a14="http://schemas.microsoft.com/office/drawing/2010/main" val="0"/>
              </a:ext>
            </a:extLst>
          </a:blip>
          <a:srcRect l="24666" r="4202" b="1"/>
          <a:stretch/>
        </p:blipFill>
        <p:spPr>
          <a:xfrm>
            <a:off x="-1" y="-30"/>
            <a:ext cx="12192000" cy="6855958"/>
          </a:xfrm>
          <a:prstGeom prst="rect">
            <a:avLst/>
          </a:prstGeom>
        </p:spPr>
      </p:pic>
      <p:sp>
        <p:nvSpPr>
          <p:cNvPr id="2" name="TextBox 1"/>
          <p:cNvSpPr txBox="1"/>
          <p:nvPr/>
        </p:nvSpPr>
        <p:spPr>
          <a:xfrm>
            <a:off x="1190842" y="1909254"/>
            <a:ext cx="4666470" cy="2076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100" kern="1200" dirty="0">
                <a:solidFill>
                  <a:schemeClr val="tx1"/>
                </a:solidFill>
                <a:latin typeface="+mj-lt"/>
                <a:ea typeface="+mj-ea"/>
                <a:cs typeface="+mj-cs"/>
              </a:rPr>
              <a:t>Divers vacuuming built up sediment from reservoir floors </a:t>
            </a: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026" r="16664"/>
          <a:stretch/>
        </p:blipFill>
        <p:spPr>
          <a:xfrm>
            <a:off x="6021086" y="544804"/>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84405666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841248" y="932688"/>
            <a:ext cx="4892040" cy="1773936"/>
          </a:xfrm>
        </p:spPr>
        <p:txBody>
          <a:bodyPr anchor="b">
            <a:normAutofit/>
          </a:bodyPr>
          <a:lstStyle/>
          <a:p>
            <a:r>
              <a:rPr lang="en-AU" sz="4000"/>
              <a:t>Field test – Dechlorination </a:t>
            </a:r>
          </a:p>
        </p:txBody>
      </p:sp>
      <p:sp>
        <p:nvSpPr>
          <p:cNvPr id="3" name="Content Placeholder 2"/>
          <p:cNvSpPr>
            <a:spLocks noGrp="1"/>
          </p:cNvSpPr>
          <p:nvPr>
            <p:ph idx="1"/>
          </p:nvPr>
        </p:nvSpPr>
        <p:spPr>
          <a:xfrm>
            <a:off x="841248" y="2898648"/>
            <a:ext cx="4892040" cy="3209544"/>
          </a:xfrm>
        </p:spPr>
        <p:txBody>
          <a:bodyPr anchor="t">
            <a:normAutofit/>
          </a:bodyPr>
          <a:lstStyle/>
          <a:p>
            <a:pPr marL="0" indent="0">
              <a:buNone/>
            </a:pPr>
            <a:r>
              <a:rPr lang="en-AU" sz="2000"/>
              <a:t>Water sample taken from Clear water Tank. No 1 </a:t>
            </a:r>
          </a:p>
          <a:p>
            <a:pPr marL="0" indent="0">
              <a:buNone/>
            </a:pPr>
            <a:endParaRPr lang="en-AU" sz="2000"/>
          </a:p>
          <a:p>
            <a:pPr>
              <a:buFont typeface="Wingdings" panose="05000000000000000000" pitchFamily="2" charset="2"/>
              <a:buChar char="Ø"/>
            </a:pPr>
            <a:r>
              <a:rPr lang="en-AU" sz="2000"/>
              <a:t> Free Chlorine – 4ppm </a:t>
            </a:r>
          </a:p>
          <a:p>
            <a:pPr>
              <a:buFont typeface="Wingdings" panose="05000000000000000000" pitchFamily="2" charset="2"/>
              <a:buChar char="Ø"/>
            </a:pPr>
            <a:r>
              <a:rPr lang="en-AU" sz="2000"/>
              <a:t>pH – 7.2</a:t>
            </a:r>
          </a:p>
          <a:p>
            <a:pPr>
              <a:buFont typeface="Wingdings" panose="05000000000000000000" pitchFamily="2" charset="2"/>
              <a:buChar char="Ø"/>
            </a:pPr>
            <a:r>
              <a:rPr lang="en-AU" sz="2000"/>
              <a:t>Alkalinity – 50 ppm </a:t>
            </a:r>
          </a:p>
        </p:txBody>
      </p:sp>
      <p:cxnSp>
        <p:nvCxnSpPr>
          <p:cNvPr id="16" name="Straight Connector 15">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80" r="16280" b="1"/>
          <a:stretch/>
        </p:blipFill>
        <p:spPr>
          <a:xfrm rot="5400000">
            <a:off x="6564028" y="864962"/>
            <a:ext cx="5447901" cy="5079417"/>
          </a:xfrm>
          <a:prstGeom prst="rect">
            <a:avLst/>
          </a:prstGeom>
        </p:spPr>
      </p:pic>
    </p:spTree>
    <p:extLst>
      <p:ext uri="{BB962C8B-B14F-4D97-AF65-F5344CB8AC3E}">
        <p14:creationId xmlns:p14="http://schemas.microsoft.com/office/powerpoint/2010/main" val="366304656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30175"/>
            <a:ext cx="10515600" cy="1325563"/>
          </a:xfrm>
        </p:spPr>
        <p:txBody>
          <a:bodyPr/>
          <a:lstStyle/>
          <a:p>
            <a:r>
              <a:rPr lang="en-AU" dirty="0"/>
              <a:t>Field test – Dechlorination -Equipment set up </a:t>
            </a:r>
            <a:br>
              <a:rPr lang="en-AU" dirty="0"/>
            </a:b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162" y="1732865"/>
            <a:ext cx="3048001" cy="228600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00336" y="1810117"/>
            <a:ext cx="2835029" cy="21262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30727" y="1672659"/>
            <a:ext cx="3533923" cy="26504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5723" y="2022549"/>
            <a:ext cx="2900641" cy="2175481"/>
          </a:xfrm>
          <a:prstGeom prst="rect">
            <a:avLst/>
          </a:prstGeom>
        </p:spPr>
      </p:pic>
      <p:sp>
        <p:nvSpPr>
          <p:cNvPr id="10" name="TextBox 9"/>
          <p:cNvSpPr txBox="1"/>
          <p:nvPr/>
        </p:nvSpPr>
        <p:spPr>
          <a:xfrm>
            <a:off x="211013" y="5148775"/>
            <a:ext cx="2363375" cy="646331"/>
          </a:xfrm>
          <a:prstGeom prst="rect">
            <a:avLst/>
          </a:prstGeom>
          <a:noFill/>
        </p:spPr>
        <p:txBody>
          <a:bodyPr wrap="square" rtlCol="0">
            <a:spAutoFit/>
          </a:bodyPr>
          <a:lstStyle/>
          <a:p>
            <a:r>
              <a:rPr lang="en-AU" dirty="0"/>
              <a:t>3” vacuum line placed inside Clearwater tank </a:t>
            </a:r>
          </a:p>
        </p:txBody>
      </p:sp>
      <p:sp>
        <p:nvSpPr>
          <p:cNvPr id="11" name="TextBox 10"/>
          <p:cNvSpPr txBox="1"/>
          <p:nvPr/>
        </p:nvSpPr>
        <p:spPr>
          <a:xfrm>
            <a:off x="3454355" y="4502444"/>
            <a:ext cx="2363375" cy="923330"/>
          </a:xfrm>
          <a:prstGeom prst="rect">
            <a:avLst/>
          </a:prstGeom>
          <a:noFill/>
        </p:spPr>
        <p:txBody>
          <a:bodyPr wrap="square" rtlCol="0">
            <a:spAutoFit/>
          </a:bodyPr>
          <a:lstStyle/>
          <a:p>
            <a:r>
              <a:rPr lang="en-AU" dirty="0"/>
              <a:t>3” vacuum line connected to 600lpm pump</a:t>
            </a:r>
          </a:p>
        </p:txBody>
      </p:sp>
      <p:sp>
        <p:nvSpPr>
          <p:cNvPr id="12" name="TextBox 11"/>
          <p:cNvSpPr txBox="1"/>
          <p:nvPr/>
        </p:nvSpPr>
        <p:spPr>
          <a:xfrm>
            <a:off x="6410629" y="4290768"/>
            <a:ext cx="2363375" cy="646331"/>
          </a:xfrm>
          <a:prstGeom prst="rect">
            <a:avLst/>
          </a:prstGeom>
          <a:noFill/>
        </p:spPr>
        <p:txBody>
          <a:bodyPr wrap="square" rtlCol="0">
            <a:spAutoFit/>
          </a:bodyPr>
          <a:lstStyle/>
          <a:p>
            <a:r>
              <a:rPr lang="en-AU" dirty="0"/>
              <a:t>Inline De-chlorination unit installed </a:t>
            </a:r>
          </a:p>
        </p:txBody>
      </p:sp>
      <p:sp>
        <p:nvSpPr>
          <p:cNvPr id="13" name="TextBox 12">
            <a:extLst>
              <a:ext uri="{FF2B5EF4-FFF2-40B4-BE49-F238E27FC236}">
                <a16:creationId xmlns:a16="http://schemas.microsoft.com/office/drawing/2014/main" id="{36C6A281-CE8D-4BAB-84E8-3251F84DCEA7}"/>
              </a:ext>
            </a:extLst>
          </p:cNvPr>
          <p:cNvSpPr txBox="1"/>
          <p:nvPr/>
        </p:nvSpPr>
        <p:spPr>
          <a:xfrm>
            <a:off x="9617612" y="4441676"/>
            <a:ext cx="2363375" cy="369332"/>
          </a:xfrm>
          <a:prstGeom prst="rect">
            <a:avLst/>
          </a:prstGeom>
          <a:noFill/>
        </p:spPr>
        <p:txBody>
          <a:bodyPr wrap="square" rtlCol="0">
            <a:spAutoFit/>
          </a:bodyPr>
          <a:lstStyle/>
          <a:p>
            <a:r>
              <a:rPr lang="en-AU" dirty="0"/>
              <a:t>Discharge point </a:t>
            </a:r>
          </a:p>
        </p:txBody>
      </p:sp>
      <p:pic>
        <p:nvPicPr>
          <p:cNvPr id="15" name="Picture 14" descr="A picture containing drawing&#10;&#10;Description automatically generated">
            <a:extLst>
              <a:ext uri="{FF2B5EF4-FFF2-40B4-BE49-F238E27FC236}">
                <a16:creationId xmlns:a16="http://schemas.microsoft.com/office/drawing/2014/main" id="{BBDDBB6E-D904-4C7F-A2A1-F2375BA542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1573553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865" b="5135"/>
          <a:stretch/>
        </p:blipFill>
        <p:spPr>
          <a:xfrm>
            <a:off x="78830" y="7113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b="1" dirty="0"/>
              <a:t>Field test – De-chlorination</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525516" y="3417573"/>
            <a:ext cx="4593021" cy="26198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t>Water sample taken from discharge water pit after Declorination :- </a:t>
            </a:r>
          </a:p>
          <a:p>
            <a:r>
              <a:rPr lang="en-US" sz="1800" dirty="0"/>
              <a:t> Free Chlorine – 0.113 ppm </a:t>
            </a:r>
          </a:p>
          <a:p>
            <a:r>
              <a:rPr lang="en-US" sz="1800" dirty="0"/>
              <a:t>pH – 7.5</a:t>
            </a:r>
          </a:p>
          <a:p>
            <a:r>
              <a:rPr lang="en-US" sz="1800" dirty="0"/>
              <a:t>Alkalinity – 40 ppm </a:t>
            </a:r>
          </a:p>
          <a:p>
            <a:endParaRPr lang="en-US" sz="1800" dirty="0"/>
          </a:p>
          <a:p>
            <a:pPr marL="0"/>
            <a:r>
              <a:rPr lang="en-US" sz="1800" b="1" i="1" dirty="0"/>
              <a:t>Result :- 98 % Removal of free Chlorine </a:t>
            </a:r>
          </a:p>
        </p:txBody>
      </p:sp>
    </p:spTree>
    <p:extLst>
      <p:ext uri="{BB962C8B-B14F-4D97-AF65-F5344CB8AC3E}">
        <p14:creationId xmlns:p14="http://schemas.microsoft.com/office/powerpoint/2010/main" val="101406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AU" sz="4100">
                <a:solidFill>
                  <a:srgbClr val="FFFFFF"/>
                </a:solidFill>
              </a:rPr>
              <a:t>Dechlorination</a:t>
            </a:r>
          </a:p>
        </p:txBody>
      </p:sp>
      <p:graphicFrame>
        <p:nvGraphicFramePr>
          <p:cNvPr id="14" name="Content Placeholder 2">
            <a:extLst>
              <a:ext uri="{FF2B5EF4-FFF2-40B4-BE49-F238E27FC236}">
                <a16:creationId xmlns:a16="http://schemas.microsoft.com/office/drawing/2014/main" id="{DD996AB2-34A1-4E84-BB9C-0C7D36C605F0}"/>
              </a:ext>
            </a:extLst>
          </p:cNvPr>
          <p:cNvGraphicFramePr>
            <a:graphicFrameLocks noGrp="1"/>
          </p:cNvGraphicFramePr>
          <p:nvPr>
            <p:ph idx="1"/>
            <p:extLst>
              <p:ext uri="{D42A27DB-BD31-4B8C-83A1-F6EECF244321}">
                <p14:modId xmlns:p14="http://schemas.microsoft.com/office/powerpoint/2010/main" val="36263129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icture containing drawing&#10;&#10;Description automatically generated">
            <a:extLst>
              <a:ext uri="{FF2B5EF4-FFF2-40B4-BE49-F238E27FC236}">
                <a16:creationId xmlns:a16="http://schemas.microsoft.com/office/drawing/2014/main" id="{F62D483C-0FB3-405A-A56B-3E9CDF3710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77600" y="6130799"/>
            <a:ext cx="855768" cy="641826"/>
          </a:xfrm>
          <a:prstGeom prst="rect">
            <a:avLst/>
          </a:prstGeom>
        </p:spPr>
      </p:pic>
    </p:spTree>
    <p:extLst>
      <p:ext uri="{BB962C8B-B14F-4D97-AF65-F5344CB8AC3E}">
        <p14:creationId xmlns:p14="http://schemas.microsoft.com/office/powerpoint/2010/main" val="3354690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3922" y="590020"/>
            <a:ext cx="5638994" cy="1424446"/>
          </a:xfrm>
        </p:spPr>
        <p:txBody>
          <a:bodyPr>
            <a:normAutofit/>
          </a:bodyPr>
          <a:lstStyle/>
          <a:p>
            <a:r>
              <a:rPr lang="en-AU" b="1" dirty="0">
                <a:solidFill>
                  <a:srgbClr val="FFFFFF"/>
                </a:solidFill>
              </a:rPr>
              <a:t>Vita D </a:t>
            </a:r>
            <a:r>
              <a:rPr lang="en-AU" b="1" dirty="0" err="1">
                <a:solidFill>
                  <a:srgbClr val="FFFFFF"/>
                </a:solidFill>
              </a:rPr>
              <a:t>Chlor</a:t>
            </a:r>
            <a:r>
              <a:rPr lang="en-AU" b="1" dirty="0">
                <a:solidFill>
                  <a:srgbClr val="FFFFFF"/>
                </a:solidFill>
              </a:rPr>
              <a:t> – De-chlorination Tablets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457" r="2" b="2"/>
          <a:stretch/>
        </p:blipFill>
        <p:spPr>
          <a:xfrm>
            <a:off x="980474" y="478232"/>
            <a:ext cx="2665553" cy="2789902"/>
          </a:xfrm>
          <a:prstGeom prst="rect">
            <a:avLst/>
          </a:prstGeom>
        </p:spPr>
      </p:pic>
      <p:cxnSp>
        <p:nvCxnSpPr>
          <p:cNvPr id="33" name="Straight Connector 32">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C7FA9234-1280-47B6-A1D9-C8C6E3D6A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6" y="3610803"/>
            <a:ext cx="3662730" cy="2747047"/>
          </a:xfrm>
          <a:prstGeom prst="rect">
            <a:avLst/>
          </a:prstGeom>
        </p:spPr>
      </p:pic>
      <p:sp>
        <p:nvSpPr>
          <p:cNvPr id="3" name="Content Placeholder 2"/>
          <p:cNvSpPr>
            <a:spLocks noGrp="1"/>
          </p:cNvSpPr>
          <p:nvPr>
            <p:ph idx="1"/>
          </p:nvPr>
        </p:nvSpPr>
        <p:spPr>
          <a:xfrm>
            <a:off x="5053922" y="2464609"/>
            <a:ext cx="6477678" cy="3893241"/>
          </a:xfrm>
        </p:spPr>
        <p:txBody>
          <a:bodyPr anchor="t">
            <a:normAutofit/>
          </a:bodyPr>
          <a:lstStyle/>
          <a:p>
            <a:pPr marL="0" indent="0">
              <a:buNone/>
            </a:pPr>
            <a:endParaRPr lang="en-AU" sz="1400" dirty="0">
              <a:solidFill>
                <a:srgbClr val="FFFFFF"/>
              </a:solidFill>
            </a:endParaRPr>
          </a:p>
          <a:p>
            <a:pPr marL="342900" indent="-342900">
              <a:buFont typeface="+mj-lt"/>
              <a:buAutoNum type="arabicPeriod"/>
            </a:pPr>
            <a:r>
              <a:rPr lang="en-AU" sz="1400" dirty="0">
                <a:solidFill>
                  <a:srgbClr val="FFFFFF"/>
                </a:solidFill>
              </a:rPr>
              <a:t>Vita-D-</a:t>
            </a:r>
            <a:r>
              <a:rPr lang="en-AU" sz="1400" dirty="0" err="1">
                <a:solidFill>
                  <a:srgbClr val="FFFFFF"/>
                </a:solidFill>
              </a:rPr>
              <a:t>Chlor</a:t>
            </a:r>
            <a:r>
              <a:rPr lang="en-AU" sz="1400" dirty="0">
                <a:solidFill>
                  <a:srgbClr val="FFFFFF"/>
                </a:solidFill>
              </a:rPr>
              <a:t> is a more environmentally conscious method of de-chlorination than traditional sulphur-based chemicals. Unlike sulphur-based compounds, Vita-D-</a:t>
            </a:r>
            <a:r>
              <a:rPr lang="en-AU" sz="1400" dirty="0" err="1">
                <a:solidFill>
                  <a:srgbClr val="FFFFFF"/>
                </a:solidFill>
              </a:rPr>
              <a:t>Chlor</a:t>
            </a:r>
            <a:r>
              <a:rPr lang="en-AU" sz="1400" dirty="0">
                <a:solidFill>
                  <a:srgbClr val="FFFFFF"/>
                </a:solidFill>
              </a:rPr>
              <a:t> is not toxic to humans or animals, nor does it deplete oxygen in treated water. Key benefits are enhanced environmental protection, operator safety and public acceptance. </a:t>
            </a:r>
          </a:p>
          <a:p>
            <a:pPr marL="342900" indent="-342900">
              <a:buFont typeface="+mj-lt"/>
              <a:buAutoNum type="arabicPeriod"/>
            </a:pPr>
            <a:r>
              <a:rPr lang="en-AU" sz="1400" b="1" dirty="0">
                <a:solidFill>
                  <a:srgbClr val="FFFFFF"/>
                </a:solidFill>
              </a:rPr>
              <a:t>Vita-D-</a:t>
            </a:r>
            <a:r>
              <a:rPr lang="en-AU" sz="1400" b="1" dirty="0" err="1">
                <a:solidFill>
                  <a:srgbClr val="FFFFFF"/>
                </a:solidFill>
              </a:rPr>
              <a:t>Chlor</a:t>
            </a:r>
            <a:r>
              <a:rPr lang="en-AU" sz="1400" b="1" dirty="0">
                <a:solidFill>
                  <a:srgbClr val="FFFFFF"/>
                </a:solidFill>
              </a:rPr>
              <a:t> provides a safe and effective means of complying with EPA regulations for the dechlorinating of water prior to flushing into streams, lakes and groundwater</a:t>
            </a:r>
            <a:endParaRPr lang="en-AU" sz="1400" b="1" dirty="0">
              <a:solidFill>
                <a:srgbClr val="FFFFFF"/>
              </a:solidFill>
              <a:effectLst/>
            </a:endParaRPr>
          </a:p>
          <a:p>
            <a:pPr marL="342900" indent="-342900">
              <a:buFont typeface="+mj-lt"/>
              <a:buAutoNum type="arabicPeriod"/>
            </a:pPr>
            <a:endParaRPr lang="en-AU" sz="1400" dirty="0">
              <a:solidFill>
                <a:srgbClr val="FFFFFF"/>
              </a:solidFill>
              <a:effectLst/>
            </a:endParaRPr>
          </a:p>
          <a:p>
            <a:pPr marL="342900" indent="-342900">
              <a:buFont typeface="+mj-lt"/>
              <a:buAutoNum type="arabicPeriod"/>
            </a:pPr>
            <a:r>
              <a:rPr lang="en-AU" sz="1400" dirty="0">
                <a:solidFill>
                  <a:srgbClr val="FFFFFF"/>
                </a:solidFill>
                <a:effectLst/>
              </a:rPr>
              <a:t>Tablets offer simple and fast set up for treating potable water in dewatering and flushing applications. Most of these devices were developed for the use of Vita-D-</a:t>
            </a:r>
            <a:r>
              <a:rPr lang="en-AU" sz="1400" dirty="0" err="1">
                <a:solidFill>
                  <a:srgbClr val="FFFFFF"/>
                </a:solidFill>
                <a:effectLst/>
              </a:rPr>
              <a:t>Chlor</a:t>
            </a:r>
            <a:r>
              <a:rPr lang="en-AU" sz="1400" dirty="0">
                <a:solidFill>
                  <a:srgbClr val="FFFFFF"/>
                </a:solidFill>
                <a:effectLst/>
              </a:rPr>
              <a:t> tablets and dose at rates for treating volumes of over 200 gallons per minute with chlorine levels, generally up to 5 ppm. Dissolve rate: Approx. 2.5 grams/min in a 5 </a:t>
            </a:r>
            <a:r>
              <a:rPr lang="en-AU" sz="1400" dirty="0" err="1">
                <a:solidFill>
                  <a:srgbClr val="FFFFFF"/>
                </a:solidFill>
                <a:effectLst/>
              </a:rPr>
              <a:t>gpm</a:t>
            </a:r>
            <a:r>
              <a:rPr lang="en-AU" sz="1400" dirty="0">
                <a:solidFill>
                  <a:srgbClr val="FFFFFF"/>
                </a:solidFill>
                <a:effectLst/>
              </a:rPr>
              <a:t> stream. </a:t>
            </a:r>
            <a:endParaRPr lang="en-AU" sz="1400" dirty="0">
              <a:solidFill>
                <a:srgbClr val="FFFFFF"/>
              </a:solidFill>
            </a:endParaRPr>
          </a:p>
        </p:txBody>
      </p:sp>
    </p:spTree>
    <p:extLst>
      <p:ext uri="{BB962C8B-B14F-4D97-AF65-F5344CB8AC3E}">
        <p14:creationId xmlns:p14="http://schemas.microsoft.com/office/powerpoint/2010/main" val="310362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41" descr="particle sizes"/>
          <p:cNvPicPr>
            <a:picLocks noChangeAspect="1" noChangeArrowheads="1"/>
          </p:cNvPicPr>
          <p:nvPr/>
        </p:nvPicPr>
        <p:blipFill rotWithShape="1">
          <a:blip r:embed="rId3">
            <a:extLst>
              <a:ext uri="{28A0092B-C50C-407E-A947-70E740481C1C}">
                <a14:useLocalDpi xmlns:a14="http://schemas.microsoft.com/office/drawing/2010/main" val="0"/>
              </a:ext>
            </a:extLst>
          </a:blip>
          <a:srcRect t="6197" r="18989" b="2894"/>
          <a:stretch/>
        </p:blipFill>
        <p:spPr bwMode="auto">
          <a:xfrm>
            <a:off x="3523488" y="10"/>
            <a:ext cx="8668512" cy="6857990"/>
          </a:xfrm>
          <a:prstGeom prst="rect">
            <a:avLst/>
          </a:prstGeom>
          <a:solidFill>
            <a:srgbClr val="009999"/>
          </a:solidFill>
          <a:extLs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5" name="Text Box 42"/>
          <p:cNvSpPr txBox="1">
            <a:spLocks noChangeArrowheads="1"/>
          </p:cNvSpPr>
          <p:nvPr/>
        </p:nvSpPr>
        <p:spPr bwMode="auto">
          <a:xfrm>
            <a:off x="477981" y="1122363"/>
            <a:ext cx="4023360" cy="3204134"/>
          </a:xfrm>
          <a:prstGeom prst="ellipse">
            <a:avLst/>
          </a:prstGeom>
          <a:extLs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vert="horz" lIns="91440" tIns="45720" rIns="91440" bIns="45720" rtlCol="0" anchor="b">
            <a:normAutofit/>
          </a:bodyPr>
          <a:lstStyle>
            <a:lvl1pPr eaLnBrk="0" hangingPunct="0">
              <a:defRPr sz="2600">
                <a:solidFill>
                  <a:srgbClr val="4C4C4C"/>
                </a:solidFill>
                <a:latin typeface="Calibri" panose="020F0502020204030204" pitchFamily="34" charset="0"/>
                <a:ea typeface="ＭＳ Ｐゴシック" panose="020B0600070205080204" pitchFamily="34" charset="-128"/>
              </a:defRPr>
            </a:lvl1pPr>
            <a:lvl2pPr marL="742950" indent="-285750" eaLnBrk="0" hangingPunct="0">
              <a:defRPr sz="2600">
                <a:solidFill>
                  <a:srgbClr val="4C4C4C"/>
                </a:solidFill>
                <a:latin typeface="Calibri" panose="020F0502020204030204" pitchFamily="34" charset="0"/>
                <a:ea typeface="ＭＳ Ｐゴシック" panose="020B0600070205080204" pitchFamily="34" charset="-128"/>
              </a:defRPr>
            </a:lvl2pPr>
            <a:lvl3pPr marL="1143000" indent="-228600" eaLnBrk="0" hangingPunct="0">
              <a:defRPr sz="2600">
                <a:solidFill>
                  <a:srgbClr val="4C4C4C"/>
                </a:solidFill>
                <a:latin typeface="Calibri" panose="020F0502020204030204" pitchFamily="34" charset="0"/>
                <a:ea typeface="ＭＳ Ｐゴシック" panose="020B0600070205080204" pitchFamily="34" charset="-128"/>
              </a:defRPr>
            </a:lvl3pPr>
            <a:lvl4pPr marL="1600200" indent="-228600" eaLnBrk="0" hangingPunct="0">
              <a:defRPr sz="2600">
                <a:solidFill>
                  <a:srgbClr val="4C4C4C"/>
                </a:solidFill>
                <a:latin typeface="Calibri" panose="020F0502020204030204" pitchFamily="34" charset="0"/>
                <a:ea typeface="ＭＳ Ｐゴシック" panose="020B0600070205080204" pitchFamily="34" charset="-128"/>
              </a:defRPr>
            </a:lvl4pPr>
            <a:lvl5pPr marL="2057400" indent="-228600" eaLnBrk="0" hangingPunct="0">
              <a:defRPr sz="2600">
                <a:solidFill>
                  <a:srgbClr val="4C4C4C"/>
                </a:solidFill>
                <a:latin typeface="Calibri" panose="020F05020202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600">
                <a:solidFill>
                  <a:srgbClr val="4C4C4C"/>
                </a:solidFill>
                <a:latin typeface="Calibri" panose="020F05020202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600">
                <a:solidFill>
                  <a:srgbClr val="4C4C4C"/>
                </a:solidFill>
                <a:latin typeface="Calibri" panose="020F05020202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600">
                <a:solidFill>
                  <a:srgbClr val="4C4C4C"/>
                </a:solidFill>
                <a:latin typeface="Calibri" panose="020F05020202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600">
                <a:solidFill>
                  <a:srgbClr val="4C4C4C"/>
                </a:solidFill>
                <a:latin typeface="Calibri" panose="020F0502020204030204" pitchFamily="34" charset="0"/>
                <a:ea typeface="ＭＳ Ｐゴシック" panose="020B0600070205080204" pitchFamily="34" charset="-128"/>
              </a:defRPr>
            </a:lvl9pPr>
          </a:lstStyle>
          <a:p>
            <a:pPr eaLnBrk="1" hangingPunct="1">
              <a:lnSpc>
                <a:spcPct val="90000"/>
              </a:lnSpc>
              <a:spcBef>
                <a:spcPct val="0"/>
              </a:spcBef>
              <a:spcAft>
                <a:spcPts val="600"/>
              </a:spcAft>
            </a:pPr>
            <a:r>
              <a:rPr lang="en-US" altLang="en-US" sz="3700" b="1">
                <a:solidFill>
                  <a:schemeClr val="tx1"/>
                </a:solidFill>
                <a:latin typeface="+mj-lt"/>
                <a:ea typeface="+mj-ea"/>
                <a:cs typeface="+mj-cs"/>
              </a:rPr>
              <a:t>PARTICLE SIZE REMOVAL RANGE BY FILTRATION</a:t>
            </a:r>
          </a:p>
        </p:txBody>
      </p:sp>
      <p:sp>
        <p:nvSpPr>
          <p:cNvPr id="79" name="Rectangle 7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561753"/>
      </p:ext>
    </p:extLst>
  </p:cSld>
  <p:clrMapOvr>
    <a:overrideClrMapping bg1="dk1" tx1="lt1" bg2="dk2" tx2="lt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dirty="0">
                <a:solidFill>
                  <a:srgbClr val="FFFFFF"/>
                </a:solidFill>
              </a:rPr>
              <a:t>Suspended Solids</a:t>
            </a:r>
            <a:br>
              <a:rPr lang="en-AU" b="1" dirty="0">
                <a:solidFill>
                  <a:srgbClr val="FFFFFF"/>
                </a:solidFill>
              </a:rPr>
            </a:br>
            <a:endParaRPr lang="en-AU" b="1" dirty="0">
              <a:solidFill>
                <a:srgbClr val="FFFFFF"/>
              </a:solidFill>
            </a:endParaRPr>
          </a:p>
        </p:txBody>
      </p:sp>
      <p:sp>
        <p:nvSpPr>
          <p:cNvPr id="3" name="Content Placeholder 2"/>
          <p:cNvSpPr>
            <a:spLocks noGrp="1"/>
          </p:cNvSpPr>
          <p:nvPr>
            <p:ph idx="1"/>
          </p:nvPr>
        </p:nvSpPr>
        <p:spPr>
          <a:xfrm>
            <a:off x="6090574" y="801866"/>
            <a:ext cx="5306084" cy="5230634"/>
          </a:xfrm>
        </p:spPr>
        <p:txBody>
          <a:bodyPr anchor="ctr">
            <a:normAutofit/>
          </a:bodyPr>
          <a:lstStyle/>
          <a:p>
            <a:r>
              <a:rPr lang="en-AU" sz="2000">
                <a:solidFill>
                  <a:srgbClr val="000000"/>
                </a:solidFill>
              </a:rPr>
              <a:t>Drinking water typically has a suspended solids concentration around 0 mg/L.</a:t>
            </a:r>
          </a:p>
          <a:p>
            <a:r>
              <a:rPr lang="en-AU" sz="2000">
                <a:solidFill>
                  <a:srgbClr val="000000"/>
                </a:solidFill>
              </a:rPr>
              <a:t>For maintenance activities, suspended solids concentrations can vary dramatically. The discoloured water discharged during swabbing for example can exceed 1000mg/L. </a:t>
            </a:r>
          </a:p>
          <a:p>
            <a:r>
              <a:rPr lang="en-AU" sz="2000">
                <a:solidFill>
                  <a:srgbClr val="000000"/>
                </a:solidFill>
              </a:rPr>
              <a:t>The best guide for use in the field is appearance, if the water being discharged is discoloured; it is likely exceeding the discharge criteria of 30 mg/L Various measures can be implemented to ensure discoloured water is not discharged to the receiving stream.</a:t>
            </a:r>
          </a:p>
          <a:p>
            <a:r>
              <a:rPr lang="en-AU" sz="2000">
                <a:solidFill>
                  <a:srgbClr val="000000"/>
                </a:solidFill>
              </a:rPr>
              <a:t>The median suspended solids concentration in flushing water is normally less than 30mg/L; however, spikes above 30mg/L may be experienced for some periods in some locations</a:t>
            </a:r>
          </a:p>
        </p:txBody>
      </p:sp>
      <p:pic>
        <p:nvPicPr>
          <p:cNvPr id="7" name="Picture 6" descr="A picture containing drawing&#10;&#10;Description automatically generated">
            <a:extLst>
              <a:ext uri="{FF2B5EF4-FFF2-40B4-BE49-F238E27FC236}">
                <a16:creationId xmlns:a16="http://schemas.microsoft.com/office/drawing/2014/main" id="{EFB514FB-37B8-4545-8CF6-09B84C106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501" y="5514975"/>
            <a:ext cx="1676867" cy="1257650"/>
          </a:xfrm>
          <a:prstGeom prst="rect">
            <a:avLst/>
          </a:prstGeom>
        </p:spPr>
      </p:pic>
    </p:spTree>
    <p:extLst>
      <p:ext uri="{BB962C8B-B14F-4D97-AF65-F5344CB8AC3E}">
        <p14:creationId xmlns:p14="http://schemas.microsoft.com/office/powerpoint/2010/main" val="83750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620" y="-76200"/>
            <a:ext cx="10331002" cy="1325563"/>
          </a:xfrm>
        </p:spPr>
        <p:txBody>
          <a:bodyPr>
            <a:normAutofit/>
          </a:bodyPr>
          <a:lstStyle/>
          <a:p>
            <a:r>
              <a:rPr lang="en-AU" sz="3600" b="1" dirty="0"/>
              <a:t>Level of sediment removal – Particle reduction sizes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9213298"/>
              </p:ext>
            </p:extLst>
          </p:nvPr>
        </p:nvGraphicFramePr>
        <p:xfrm>
          <a:off x="431442" y="1124016"/>
          <a:ext cx="11303358" cy="5215824"/>
        </p:xfrm>
        <a:graphic>
          <a:graphicData uri="http://schemas.openxmlformats.org/drawingml/2006/table">
            <a:tbl>
              <a:tblPr firstRow="1" firstCol="1" bandRow="1">
                <a:tableStyleId>{5C22544A-7EE6-4342-B048-85BDC9FD1C3A}</a:tableStyleId>
              </a:tblPr>
              <a:tblGrid>
                <a:gridCol w="3767786">
                  <a:extLst>
                    <a:ext uri="{9D8B030D-6E8A-4147-A177-3AD203B41FA5}">
                      <a16:colId xmlns:a16="http://schemas.microsoft.com/office/drawing/2014/main" val="20000"/>
                    </a:ext>
                  </a:extLst>
                </a:gridCol>
                <a:gridCol w="3767786">
                  <a:extLst>
                    <a:ext uri="{9D8B030D-6E8A-4147-A177-3AD203B41FA5}">
                      <a16:colId xmlns:a16="http://schemas.microsoft.com/office/drawing/2014/main" val="20001"/>
                    </a:ext>
                  </a:extLst>
                </a:gridCol>
                <a:gridCol w="3767786">
                  <a:extLst>
                    <a:ext uri="{9D8B030D-6E8A-4147-A177-3AD203B41FA5}">
                      <a16:colId xmlns:a16="http://schemas.microsoft.com/office/drawing/2014/main" val="20002"/>
                    </a:ext>
                  </a:extLst>
                </a:gridCol>
              </a:tblGrid>
              <a:tr h="289768">
                <a:tc>
                  <a:txBody>
                    <a:bodyPr/>
                    <a:lstStyle/>
                    <a:p>
                      <a:pPr algn="ctr">
                        <a:lnSpc>
                          <a:spcPct val="107000"/>
                        </a:lnSpc>
                        <a:spcAft>
                          <a:spcPts val="0"/>
                        </a:spcAft>
                      </a:pPr>
                      <a:r>
                        <a:rPr lang="en-AU" sz="1400" dirty="0">
                          <a:effectLst/>
                        </a:rPr>
                        <a:t>Micron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mm</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Mesh</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289768">
                <a:tc>
                  <a:txBody>
                    <a:bodyPr/>
                    <a:lstStyle/>
                    <a:p>
                      <a:pPr algn="ctr">
                        <a:lnSpc>
                          <a:spcPct val="107000"/>
                        </a:lnSpc>
                        <a:spcAft>
                          <a:spcPts val="0"/>
                        </a:spcAft>
                      </a:pPr>
                      <a:r>
                        <a:rPr lang="en-AU" sz="1400" dirty="0">
                          <a:effectLst/>
                        </a:rPr>
                        <a:t>800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dirty="0">
                          <a:effectLst/>
                        </a:rPr>
                        <a:t>0.8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dirty="0">
                          <a:effectLst/>
                        </a:rPr>
                        <a:t>20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289768">
                <a:tc>
                  <a:txBody>
                    <a:bodyPr/>
                    <a:lstStyle/>
                    <a:p>
                      <a:pPr algn="ctr">
                        <a:lnSpc>
                          <a:spcPct val="107000"/>
                        </a:lnSpc>
                        <a:spcAft>
                          <a:spcPts val="0"/>
                        </a:spcAft>
                      </a:pPr>
                      <a:r>
                        <a:rPr lang="en-AU" sz="1400">
                          <a:effectLst/>
                        </a:rPr>
                        <a:t>500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30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289768">
                <a:tc>
                  <a:txBody>
                    <a:bodyPr/>
                    <a:lstStyle/>
                    <a:p>
                      <a:pPr algn="ctr">
                        <a:lnSpc>
                          <a:spcPct val="107000"/>
                        </a:lnSpc>
                        <a:spcAft>
                          <a:spcPts val="0"/>
                        </a:spcAft>
                      </a:pPr>
                      <a:r>
                        <a:rPr lang="en-AU" sz="1400">
                          <a:effectLst/>
                        </a:rPr>
                        <a:t>300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0.3</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289768">
                <a:tc>
                  <a:txBody>
                    <a:bodyPr/>
                    <a:lstStyle/>
                    <a:p>
                      <a:pPr algn="ctr">
                        <a:lnSpc>
                          <a:spcPct val="107000"/>
                        </a:lnSpc>
                        <a:spcAft>
                          <a:spcPts val="0"/>
                        </a:spcAft>
                      </a:pPr>
                      <a:r>
                        <a:rPr lang="en-AU" sz="1400">
                          <a:effectLst/>
                        </a:rPr>
                        <a:t>250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0.25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60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r h="289768">
                <a:tc>
                  <a:txBody>
                    <a:bodyPr/>
                    <a:lstStyle/>
                    <a:p>
                      <a:pPr algn="ctr">
                        <a:lnSpc>
                          <a:spcPct val="107000"/>
                        </a:lnSpc>
                        <a:spcAft>
                          <a:spcPts val="0"/>
                        </a:spcAft>
                      </a:pPr>
                      <a:r>
                        <a:rPr lang="en-AU" sz="1400">
                          <a:effectLst/>
                        </a:rPr>
                        <a:t>200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0.2</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75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5"/>
                  </a:ext>
                </a:extLst>
              </a:tr>
              <a:tr h="289768">
                <a:tc>
                  <a:txBody>
                    <a:bodyPr/>
                    <a:lstStyle/>
                    <a:p>
                      <a:pPr algn="ctr">
                        <a:lnSpc>
                          <a:spcPct val="107000"/>
                        </a:lnSpc>
                        <a:spcAft>
                          <a:spcPts val="0"/>
                        </a:spcAft>
                      </a:pPr>
                      <a:r>
                        <a:rPr lang="en-AU" sz="1400">
                          <a:effectLst/>
                        </a:rPr>
                        <a:t>180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0.18</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80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6"/>
                  </a:ext>
                </a:extLst>
              </a:tr>
              <a:tr h="289768">
                <a:tc>
                  <a:txBody>
                    <a:bodyPr/>
                    <a:lstStyle/>
                    <a:p>
                      <a:pPr algn="ctr">
                        <a:lnSpc>
                          <a:spcPct val="107000"/>
                        </a:lnSpc>
                        <a:spcAft>
                          <a:spcPts val="0"/>
                        </a:spcAft>
                      </a:pPr>
                      <a:r>
                        <a:rPr lang="en-AU" sz="1400">
                          <a:effectLst/>
                        </a:rPr>
                        <a:t>150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0.15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100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7"/>
                  </a:ext>
                </a:extLst>
              </a:tr>
              <a:tr h="289768">
                <a:tc>
                  <a:txBody>
                    <a:bodyPr/>
                    <a:lstStyle/>
                    <a:p>
                      <a:pPr algn="ctr">
                        <a:lnSpc>
                          <a:spcPct val="107000"/>
                        </a:lnSpc>
                        <a:spcAft>
                          <a:spcPts val="0"/>
                        </a:spcAft>
                      </a:pPr>
                      <a:r>
                        <a:rPr lang="en-AU" sz="1400">
                          <a:effectLst/>
                        </a:rPr>
                        <a:t>130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0.13</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120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8"/>
                  </a:ext>
                </a:extLst>
              </a:tr>
              <a:tr h="289768">
                <a:tc>
                  <a:txBody>
                    <a:bodyPr/>
                    <a:lstStyle/>
                    <a:p>
                      <a:pPr algn="ctr">
                        <a:lnSpc>
                          <a:spcPct val="107000"/>
                        </a:lnSpc>
                        <a:spcAft>
                          <a:spcPts val="0"/>
                        </a:spcAft>
                      </a:pPr>
                      <a:r>
                        <a:rPr lang="en-AU" sz="1400">
                          <a:effectLst/>
                        </a:rPr>
                        <a:t>100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0.1</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150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9"/>
                  </a:ext>
                </a:extLst>
              </a:tr>
              <a:tr h="289768">
                <a:tc>
                  <a:txBody>
                    <a:bodyPr/>
                    <a:lstStyle/>
                    <a:p>
                      <a:pPr algn="ctr">
                        <a:lnSpc>
                          <a:spcPct val="107000"/>
                        </a:lnSpc>
                        <a:spcAft>
                          <a:spcPts val="0"/>
                        </a:spcAft>
                      </a:pPr>
                      <a:r>
                        <a:rPr lang="en-AU" sz="1400">
                          <a:effectLst/>
                        </a:rPr>
                        <a:t>100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0.1</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155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0"/>
                  </a:ext>
                </a:extLst>
              </a:tr>
              <a:tr h="289768">
                <a:tc>
                  <a:txBody>
                    <a:bodyPr/>
                    <a:lstStyle/>
                    <a:p>
                      <a:pPr algn="ctr">
                        <a:lnSpc>
                          <a:spcPct val="107000"/>
                        </a:lnSpc>
                        <a:spcAft>
                          <a:spcPts val="0"/>
                        </a:spcAft>
                      </a:pPr>
                      <a:r>
                        <a:rPr lang="en-AU" sz="1400">
                          <a:effectLst/>
                        </a:rPr>
                        <a:t>80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0.08</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200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1"/>
                  </a:ext>
                </a:extLst>
              </a:tr>
              <a:tr h="289768">
                <a:tc>
                  <a:txBody>
                    <a:bodyPr/>
                    <a:lstStyle/>
                    <a:p>
                      <a:pPr algn="ctr">
                        <a:lnSpc>
                          <a:spcPct val="107000"/>
                        </a:lnSpc>
                        <a:spcAft>
                          <a:spcPts val="0"/>
                        </a:spcAft>
                      </a:pPr>
                      <a:r>
                        <a:rPr lang="en-AU" sz="1400">
                          <a:effectLst/>
                        </a:rPr>
                        <a:t>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0.05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300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2"/>
                  </a:ext>
                </a:extLst>
              </a:tr>
              <a:tr h="289768">
                <a:tc>
                  <a:txBody>
                    <a:bodyPr/>
                    <a:lstStyle/>
                    <a:p>
                      <a:pPr algn="ctr">
                        <a:lnSpc>
                          <a:spcPct val="107000"/>
                        </a:lnSpc>
                        <a:spcAft>
                          <a:spcPts val="0"/>
                        </a:spcAft>
                      </a:pPr>
                      <a:r>
                        <a:rPr lang="en-AU" sz="1400">
                          <a:effectLst/>
                        </a:rPr>
                        <a:t>40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0.04</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350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3"/>
                  </a:ext>
                </a:extLst>
              </a:tr>
              <a:tr h="289768">
                <a:tc>
                  <a:txBody>
                    <a:bodyPr/>
                    <a:lstStyle/>
                    <a:p>
                      <a:pPr algn="ctr">
                        <a:lnSpc>
                          <a:spcPct val="107000"/>
                        </a:lnSpc>
                        <a:spcAft>
                          <a:spcPts val="0"/>
                        </a:spcAft>
                      </a:pPr>
                      <a:r>
                        <a:rPr lang="en-AU" sz="1400" dirty="0">
                          <a:effectLst/>
                        </a:rPr>
                        <a:t>30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0.03</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500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4"/>
                  </a:ext>
                </a:extLst>
              </a:tr>
              <a:tr h="289768">
                <a:tc>
                  <a:txBody>
                    <a:bodyPr/>
                    <a:lstStyle/>
                    <a:p>
                      <a:pPr algn="ctr">
                        <a:lnSpc>
                          <a:spcPct val="107000"/>
                        </a:lnSpc>
                        <a:spcAft>
                          <a:spcPts val="0"/>
                        </a:spcAft>
                      </a:pPr>
                      <a:r>
                        <a:rPr lang="en-AU" sz="1400">
                          <a:effectLst/>
                        </a:rPr>
                        <a:t>25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0.025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dirty="0">
                          <a:effectLst/>
                        </a:rPr>
                        <a:t>600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5"/>
                  </a:ext>
                </a:extLst>
              </a:tr>
              <a:tr h="289768">
                <a:tc>
                  <a:txBody>
                    <a:bodyPr/>
                    <a:lstStyle/>
                    <a:p>
                      <a:pPr algn="ctr">
                        <a:lnSpc>
                          <a:spcPct val="107000"/>
                        </a:lnSpc>
                        <a:spcAft>
                          <a:spcPts val="0"/>
                        </a:spcAft>
                      </a:pPr>
                      <a:r>
                        <a:rPr lang="en-AU" sz="1400">
                          <a:effectLst/>
                        </a:rPr>
                        <a:t>15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0.015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1000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6"/>
                  </a:ext>
                </a:extLst>
              </a:tr>
              <a:tr h="289768">
                <a:tc>
                  <a:txBody>
                    <a:bodyPr/>
                    <a:lstStyle/>
                    <a:p>
                      <a:pP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57920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592320" y="7867"/>
            <a:ext cx="7386320" cy="1454051"/>
          </a:xfrm>
        </p:spPr>
        <p:txBody>
          <a:bodyPr>
            <a:normAutofit/>
          </a:bodyPr>
          <a:lstStyle/>
          <a:p>
            <a:r>
              <a:rPr lang="en-AU" dirty="0">
                <a:solidFill>
                  <a:srgbClr val="000000"/>
                </a:solidFill>
              </a:rPr>
              <a:t>Reservoir waste water sediment treatment system</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125" y="1629089"/>
            <a:ext cx="2220279" cy="3620021"/>
          </a:xfrm>
          <a:prstGeom prst="rect">
            <a:avLst/>
          </a:prstGeom>
        </p:spPr>
      </p:pic>
      <p:sp>
        <p:nvSpPr>
          <p:cNvPr id="3" name="Content Placeholder 2"/>
          <p:cNvSpPr>
            <a:spLocks noGrp="1"/>
          </p:cNvSpPr>
          <p:nvPr>
            <p:ph idx="1"/>
          </p:nvPr>
        </p:nvSpPr>
        <p:spPr>
          <a:xfrm>
            <a:off x="5847946" y="2445890"/>
            <a:ext cx="5453276" cy="3947691"/>
          </a:xfrm>
        </p:spPr>
        <p:txBody>
          <a:bodyPr anchor="ctr">
            <a:noAutofit/>
          </a:bodyPr>
          <a:lstStyle/>
          <a:p>
            <a:pPr marL="0" indent="0">
              <a:buNone/>
            </a:pPr>
            <a:r>
              <a:rPr lang="en-AU" sz="1600" b="1" dirty="0">
                <a:solidFill>
                  <a:srgbClr val="000000"/>
                </a:solidFill>
              </a:rPr>
              <a:t>High Performance Industrial Water Treatment System:</a:t>
            </a:r>
          </a:p>
          <a:p>
            <a:pPr marL="0" indent="0">
              <a:buNone/>
            </a:pPr>
            <a:endParaRPr lang="en-AU" sz="1600" dirty="0">
              <a:solidFill>
                <a:srgbClr val="000000"/>
              </a:solidFill>
            </a:endParaRPr>
          </a:p>
          <a:p>
            <a:r>
              <a:rPr lang="en-AU" sz="1600" dirty="0">
                <a:solidFill>
                  <a:srgbClr val="000000"/>
                </a:solidFill>
              </a:rPr>
              <a:t>Industrial Water Filter Housing specially designed for high flow and high volume applications using the highest quality components and packaged in a complete and easy to install housing. </a:t>
            </a:r>
          </a:p>
          <a:p>
            <a:r>
              <a:rPr lang="en-AU" sz="1600" dirty="0">
                <a:solidFill>
                  <a:srgbClr val="000000"/>
                </a:solidFill>
              </a:rPr>
              <a:t>Utilizing easily replaceable, large surface area, high-flow, polypropylene filter bags, the Industrial Water Filter system can filter to 5, 10, 25 or 500 microns at flow rates up to 2000 </a:t>
            </a:r>
            <a:r>
              <a:rPr lang="en-AU" sz="1600" dirty="0" err="1">
                <a:solidFill>
                  <a:srgbClr val="000000"/>
                </a:solidFill>
              </a:rPr>
              <a:t>lpm</a:t>
            </a:r>
            <a:r>
              <a:rPr lang="en-AU" sz="1600" dirty="0">
                <a:solidFill>
                  <a:srgbClr val="000000"/>
                </a:solidFill>
              </a:rPr>
              <a:t> per minute.</a:t>
            </a:r>
            <a:br>
              <a:rPr lang="en-AU" sz="1600" dirty="0">
                <a:solidFill>
                  <a:srgbClr val="000000"/>
                </a:solidFill>
              </a:rPr>
            </a:br>
            <a:endParaRPr lang="en-AU" sz="1600" dirty="0">
              <a:solidFill>
                <a:srgbClr val="000000"/>
              </a:solidFill>
            </a:endParaRPr>
          </a:p>
          <a:p>
            <a:r>
              <a:rPr lang="en-AU" sz="1600" dirty="0">
                <a:solidFill>
                  <a:srgbClr val="000000"/>
                </a:solidFill>
              </a:rPr>
              <a:t>High Performance Filtration Up To 800 litres Per Minute (48,000 LPH) </a:t>
            </a:r>
          </a:p>
          <a:p>
            <a:r>
              <a:rPr lang="en-AU" sz="1600" dirty="0">
                <a:solidFill>
                  <a:srgbClr val="000000"/>
                </a:solidFill>
              </a:rPr>
              <a:t>Stainless Steel 304 Construction</a:t>
            </a:r>
          </a:p>
          <a:p>
            <a:r>
              <a:rPr lang="en-AU" sz="1600" dirty="0">
                <a:solidFill>
                  <a:srgbClr val="000000"/>
                </a:solidFill>
              </a:rPr>
              <a:t>EPDM O-rings at Inner Sleeve and Upper Seal</a:t>
            </a:r>
          </a:p>
          <a:p>
            <a:r>
              <a:rPr lang="en-AU" sz="1600" dirty="0">
                <a:solidFill>
                  <a:srgbClr val="000000"/>
                </a:solidFill>
              </a:rPr>
              <a:t>Hinged V-clamp Closure Design</a:t>
            </a:r>
          </a:p>
          <a:p>
            <a:r>
              <a:rPr lang="en-AU" sz="1600" dirty="0">
                <a:solidFill>
                  <a:srgbClr val="000000"/>
                </a:solidFill>
              </a:rPr>
              <a:t>Pressure Gauge and Purge Valve Included</a:t>
            </a:r>
          </a:p>
          <a:p>
            <a:r>
              <a:rPr lang="en-AU" sz="1600" dirty="0">
                <a:solidFill>
                  <a:srgbClr val="000000"/>
                </a:solidFill>
              </a:rPr>
              <a:t>Adjustable Tripod Stand with Bolt Mounts</a:t>
            </a:r>
          </a:p>
          <a:p>
            <a:pPr marL="0" indent="0">
              <a:buNone/>
            </a:pPr>
            <a:br>
              <a:rPr lang="en-AU" sz="1600" dirty="0">
                <a:solidFill>
                  <a:srgbClr val="000000"/>
                </a:solidFill>
              </a:rPr>
            </a:br>
            <a:endParaRPr lang="en-AU" sz="1600" dirty="0">
              <a:solidFill>
                <a:srgbClr val="000000"/>
              </a:solidFill>
            </a:endParaRPr>
          </a:p>
        </p:txBody>
      </p:sp>
      <p:pic>
        <p:nvPicPr>
          <p:cNvPr id="8" name="Picture 7" descr="A picture containing drawing&#10;&#10;Description automatically generated">
            <a:extLst>
              <a:ext uri="{FF2B5EF4-FFF2-40B4-BE49-F238E27FC236}">
                <a16:creationId xmlns:a16="http://schemas.microsoft.com/office/drawing/2014/main" id="{2230A284-D5F2-4CF7-AB98-8BDC77BCC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194813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 y="337432"/>
            <a:ext cx="3549704" cy="59871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823" y="962172"/>
            <a:ext cx="3726565" cy="407426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94325768"/>
              </p:ext>
            </p:extLst>
          </p:nvPr>
        </p:nvGraphicFramePr>
        <p:xfrm>
          <a:off x="4238313" y="4865577"/>
          <a:ext cx="4237687" cy="1341120"/>
        </p:xfrm>
        <a:graphic>
          <a:graphicData uri="http://schemas.openxmlformats.org/drawingml/2006/table">
            <a:tbl>
              <a:tblPr/>
              <a:tblGrid>
                <a:gridCol w="4237687">
                  <a:extLst>
                    <a:ext uri="{9D8B030D-6E8A-4147-A177-3AD203B41FA5}">
                      <a16:colId xmlns:a16="http://schemas.microsoft.com/office/drawing/2014/main" val="20000"/>
                    </a:ext>
                  </a:extLst>
                </a:gridCol>
              </a:tblGrid>
              <a:tr h="0">
                <a:tc>
                  <a:txBody>
                    <a:bodyPr/>
                    <a:lstStyle/>
                    <a:p>
                      <a:br>
                        <a:rPr lang="en-AU" dirty="0"/>
                      </a:br>
                      <a:r>
                        <a:rPr lang="en-AU" sz="1600" dirty="0"/>
                        <a:t>The sizes of these pores are between the 1-500 micron . </a:t>
                      </a:r>
                      <a:r>
                        <a:rPr lang="en-AU" sz="1600" dirty="0">
                          <a:effectLst/>
                        </a:rPr>
                        <a:t>The capacity depends on the surface area from the bags. Bigger systems can clean up to more than 500 m</a:t>
                      </a:r>
                      <a:r>
                        <a:rPr lang="en-AU" sz="1600" baseline="30000" dirty="0">
                          <a:effectLst/>
                        </a:rPr>
                        <a:t>3</a:t>
                      </a:r>
                      <a:r>
                        <a:rPr lang="en-AU" sz="1600" dirty="0">
                          <a:effectLst/>
                        </a:rPr>
                        <a:t> /h (multi bag filters)</a:t>
                      </a:r>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Rectangle 1"/>
          <p:cNvSpPr>
            <a:spLocks noChangeArrowheads="1"/>
          </p:cNvSpPr>
          <p:nvPr/>
        </p:nvSpPr>
        <p:spPr bwMode="auto">
          <a:xfrm>
            <a:off x="4169914" y="449363"/>
            <a:ext cx="396782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mn-lt"/>
              </a:rPr>
              <a:t>Bag filter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A Bag filter works by the principle of microfiltration. The liquid is purified in bags by passing small permeable pores. Bag filters can be used for large amounts of water.</a:t>
            </a:r>
            <a:br>
              <a:rPr kumimoji="0" lang="en-US" altLang="en-US" sz="1400" b="0" i="0" u="none" strike="noStrike" cap="none" normalizeH="0" baseline="0" dirty="0">
                <a:ln>
                  <a:noFill/>
                </a:ln>
                <a:solidFill>
                  <a:schemeClr val="tx1"/>
                </a:solidFill>
                <a:effectLst/>
                <a:latin typeface="+mn-lt"/>
              </a:rPr>
            </a:br>
            <a:br>
              <a:rPr kumimoji="0" lang="en-US" altLang="en-US" sz="1400" b="0" i="0" u="none" strike="noStrike" cap="none" normalizeH="0" baseline="0" dirty="0">
                <a:ln>
                  <a:noFill/>
                </a:ln>
                <a:solidFill>
                  <a:srgbClr val="000000"/>
                </a:solidFill>
                <a:effectLst/>
                <a:latin typeface="+mn-lt"/>
              </a:rPr>
            </a:br>
            <a:endParaRPr kumimoji="0" lang="en-US" altLang="en-US" sz="1400" b="0" i="0" u="none" strike="noStrike" cap="none" normalizeH="0" baseline="0" dirty="0">
              <a:ln>
                <a:noFill/>
              </a:ln>
              <a:solidFill>
                <a:schemeClr val="tx1"/>
              </a:solidFill>
              <a:effectLst/>
              <a:latin typeface="+mn-lt"/>
            </a:endParaRPr>
          </a:p>
        </p:txBody>
      </p:sp>
      <p:sp>
        <p:nvSpPr>
          <p:cNvPr id="9" name="Rectangle 8"/>
          <p:cNvSpPr/>
          <p:nvPr/>
        </p:nvSpPr>
        <p:spPr>
          <a:xfrm>
            <a:off x="4213538" y="2880608"/>
            <a:ext cx="3764924" cy="2031325"/>
          </a:xfrm>
          <a:prstGeom prst="rect">
            <a:avLst/>
          </a:prstGeom>
        </p:spPr>
        <p:txBody>
          <a:bodyPr wrap="square">
            <a:spAutoFit/>
          </a:bodyPr>
          <a:lstStyle/>
          <a:p>
            <a:r>
              <a:rPr lang="en-AU" sz="1600" dirty="0">
                <a:solidFill>
                  <a:srgbClr val="000000"/>
                </a:solidFill>
                <a:cs typeface="Calibri" panose="020F0502020204030204" pitchFamily="34" charset="0"/>
              </a:rPr>
              <a:t>The liquid flows from the top of the filter housing manufactured in stainless steel and is distributed equally amongst the bag. The liquid comes out at the bottom leaving the dirt behind.</a:t>
            </a:r>
          </a:p>
          <a:p>
            <a:r>
              <a:rPr lang="en-AU" sz="1600" dirty="0">
                <a:solidFill>
                  <a:srgbClr val="000000"/>
                </a:solidFill>
                <a:cs typeface="Calibri" panose="020F0502020204030204" pitchFamily="34" charset="0"/>
              </a:rPr>
              <a:t>Since the bag is locked in at the top of the vessel all the dirt is trapped inside the bag. </a:t>
            </a:r>
            <a:br>
              <a:rPr lang="en-AU" sz="1400" dirty="0">
                <a:solidFill>
                  <a:srgbClr val="000000"/>
                </a:solidFill>
                <a:cs typeface="Calibri" panose="020F0502020204030204" pitchFamily="34" charset="0"/>
              </a:rPr>
            </a:br>
            <a:endParaRPr lang="en-AU" sz="1400" dirty="0">
              <a:cs typeface="Calibri" panose="020F050202020403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522639C3-25A7-45E0-BDA5-D2120557F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89035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542" y="331243"/>
            <a:ext cx="8359658" cy="5729717"/>
          </a:xfrm>
        </p:spPr>
      </p:pic>
      <p:pic>
        <p:nvPicPr>
          <p:cNvPr id="3" name="Picture 2" descr="A picture containing drawing&#10;&#10;Description automatically generated">
            <a:extLst>
              <a:ext uri="{FF2B5EF4-FFF2-40B4-BE49-F238E27FC236}">
                <a16:creationId xmlns:a16="http://schemas.microsoft.com/office/drawing/2014/main" id="{2AD9B08B-B30F-482F-A083-477B0ACD5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105" y="5396928"/>
            <a:ext cx="1834263" cy="1375697"/>
          </a:xfrm>
          <a:prstGeom prst="rect">
            <a:avLst/>
          </a:prstGeom>
        </p:spPr>
      </p:pic>
    </p:spTree>
    <p:extLst>
      <p:ext uri="{BB962C8B-B14F-4D97-AF65-F5344CB8AC3E}">
        <p14:creationId xmlns:p14="http://schemas.microsoft.com/office/powerpoint/2010/main" val="377871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2335</Words>
  <Application>Microsoft Office PowerPoint</Application>
  <PresentationFormat>Widescreen</PresentationFormat>
  <Paragraphs>290</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Tw Cen MT</vt:lpstr>
      <vt:lpstr>Wingdings</vt:lpstr>
      <vt:lpstr>Office Theme</vt:lpstr>
      <vt:lpstr>Reservoir Sediment water filtration &amp; De-chlorination system  </vt:lpstr>
      <vt:lpstr>Potable water reservoirs are susceptible to :   </vt:lpstr>
      <vt:lpstr>PowerPoint Presentation</vt:lpstr>
      <vt:lpstr>PowerPoint Presentation</vt:lpstr>
      <vt:lpstr>Suspended Solids </vt:lpstr>
      <vt:lpstr>Level of sediment removal – Particle reduction sizes </vt:lpstr>
      <vt:lpstr>Reservoir waste water sediment treatment system</vt:lpstr>
      <vt:lpstr>PowerPoint Presentation</vt:lpstr>
      <vt:lpstr>PowerPoint Presentation</vt:lpstr>
      <vt:lpstr>Higher Flow Higher Capacity sediment removal </vt:lpstr>
      <vt:lpstr>Heavy sediment removal &amp; Dechlorination –  Stage particle size reduction systems </vt:lpstr>
      <vt:lpstr>PowerPoint Presentation</vt:lpstr>
      <vt:lpstr>Why filter reservoir waste water ?</vt:lpstr>
      <vt:lpstr>Dechlorination</vt:lpstr>
      <vt:lpstr>Dechlorinating - Scope</vt:lpstr>
      <vt:lpstr>PowerPoint Presentation</vt:lpstr>
      <vt:lpstr>Discharge Assessments</vt:lpstr>
      <vt:lpstr>Discharge Assessment continued </vt:lpstr>
      <vt:lpstr>Discharge Assessments</vt:lpstr>
      <vt:lpstr>Dechlorinating of Reservoirs</vt:lpstr>
      <vt:lpstr>Chlorine ? What do we need to test for ?</vt:lpstr>
      <vt:lpstr>Total Chlorine Residual </vt:lpstr>
      <vt:lpstr>EPA Discharge water quality limits </vt:lpstr>
      <vt:lpstr>Water Quality Guidelines – USEPA &amp; EPA (Australia) </vt:lpstr>
      <vt:lpstr>Field declorination system- Dive clean operations unit</vt:lpstr>
      <vt:lpstr>High velocity high volume scour discharges</vt:lpstr>
      <vt:lpstr>De-chlorination Field test Water Treatment Plant</vt:lpstr>
      <vt:lpstr>Field test – Dubbo Water Treatment Plant </vt:lpstr>
      <vt:lpstr>Field test –  De-chlorination </vt:lpstr>
      <vt:lpstr>Field test – Dechlorination </vt:lpstr>
      <vt:lpstr>Field test – Dechlorination -Equipment set up  </vt:lpstr>
      <vt:lpstr>Field test – De-chlorination</vt:lpstr>
      <vt:lpstr>Dechlorination</vt:lpstr>
      <vt:lpstr>Vita D Chlor – De-chlorination Tablets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Reservoir Sediment water filtration &amp; De-chlorination system</dc:title>
  <dc:creator>Ben Collins</dc:creator>
  <cp:lastModifiedBy>Ben Collins</cp:lastModifiedBy>
  <cp:revision>1</cp:revision>
  <dcterms:created xsi:type="dcterms:W3CDTF">2020-02-13T03:36:27Z</dcterms:created>
  <dcterms:modified xsi:type="dcterms:W3CDTF">2020-02-13T04:28:14Z</dcterms:modified>
</cp:coreProperties>
</file>